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730"/>
    <a:srgbClr val="77BA99"/>
    <a:srgbClr val="A3C4B7"/>
    <a:srgbClr val="DDCA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4"/>
    <p:restoredTop sz="94694"/>
  </p:normalViewPr>
  <p:slideViewPr>
    <p:cSldViewPr snapToGrid="0">
      <p:cViewPr varScale="1">
        <p:scale>
          <a:sx n="121" d="100"/>
          <a:sy n="121" d="100"/>
        </p:scale>
        <p:origin x="1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A0BE7-4CFB-FB4E-B7C1-BA4C7D66AEFD}" type="datetimeFigureOut">
              <a:rPr lang="fi-FI" smtClean="0"/>
              <a:t>22.5.2025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B50F7E-5F6E-0E42-AAEE-828AB9161BA3}" type="slidenum">
              <a:rPr lang="fi-FI" smtClean="0"/>
              <a:t>‹#›</a:t>
            </a:fld>
            <a:endParaRPr lang="fi-FI"/>
          </a:p>
        </p:txBody>
      </p:sp>
    </p:spTree>
    <p:extLst>
      <p:ext uri="{BB962C8B-B14F-4D97-AF65-F5344CB8AC3E}">
        <p14:creationId xmlns:p14="http://schemas.microsoft.com/office/powerpoint/2010/main" val="241319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solidFill>
                <a:schemeClr val="bg1"/>
              </a:solidFill>
            </a:endParaRPr>
          </a:p>
        </p:txBody>
      </p:sp>
      <p:sp>
        <p:nvSpPr>
          <p:cNvPr id="4" name="Dian numeron paikkamerkki 3"/>
          <p:cNvSpPr>
            <a:spLocks noGrp="1"/>
          </p:cNvSpPr>
          <p:nvPr>
            <p:ph type="sldNum" sz="quarter" idx="5"/>
          </p:nvPr>
        </p:nvSpPr>
        <p:spPr/>
        <p:txBody>
          <a:bodyPr/>
          <a:lstStyle/>
          <a:p>
            <a:fld id="{EFB50F7E-5F6E-0E42-AAEE-828AB9161BA3}" type="slidenum">
              <a:rPr lang="fi-FI" smtClean="0"/>
              <a:t>8</a:t>
            </a:fld>
            <a:endParaRPr lang="fi-FI"/>
          </a:p>
        </p:txBody>
      </p:sp>
    </p:spTree>
    <p:extLst>
      <p:ext uri="{BB962C8B-B14F-4D97-AF65-F5344CB8AC3E}">
        <p14:creationId xmlns:p14="http://schemas.microsoft.com/office/powerpoint/2010/main" val="3753118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s://www.kela.fi/omakela" TargetMode="External"/><Relationship Id="rId5" Type="http://schemas.openxmlformats.org/officeDocument/2006/relationships/hyperlink" Target="https://tampere.omasairauskassa.fi/" TargetMode="External"/><Relationship Id="rId4"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5CE0474-9F44-2D0F-813E-0C857D01B5C0}"/>
              </a:ext>
            </a:extLst>
          </p:cNvPr>
          <p:cNvPicPr>
            <a:picLocks noChangeAspect="1"/>
          </p:cNvPicPr>
          <p:nvPr userDrawn="1"/>
        </p:nvPicPr>
        <p:blipFill>
          <a:blip r:embed="rId2"/>
          <a:stretch>
            <a:fillRect/>
          </a:stretch>
        </p:blipFill>
        <p:spPr>
          <a:xfrm>
            <a:off x="5018327" y="0"/>
            <a:ext cx="8238094" cy="6858000"/>
          </a:xfrm>
          <a:prstGeom prst="rect">
            <a:avLst/>
          </a:prstGeom>
        </p:spPr>
      </p:pic>
      <p:sp>
        <p:nvSpPr>
          <p:cNvPr id="2" name="Otsikko 1">
            <a:extLst>
              <a:ext uri="{FF2B5EF4-FFF2-40B4-BE49-F238E27FC236}">
                <a16:creationId xmlns:a16="http://schemas.microsoft.com/office/drawing/2014/main" id="{9F913DC1-78FF-D637-260A-04DF8CABAF1F}"/>
              </a:ext>
            </a:extLst>
          </p:cNvPr>
          <p:cNvSpPr>
            <a:spLocks noGrp="1"/>
          </p:cNvSpPr>
          <p:nvPr>
            <p:ph type="ctrTitle"/>
          </p:nvPr>
        </p:nvSpPr>
        <p:spPr>
          <a:xfrm>
            <a:off x="1524000" y="1967189"/>
            <a:ext cx="9144000" cy="2387600"/>
          </a:xfrm>
        </p:spPr>
        <p:txBody>
          <a:bodyPr anchor="b"/>
          <a:lstStyle>
            <a:lvl1pPr algn="ctr">
              <a:defRPr sz="60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F99039E5-8EB3-BCC9-E931-6DAD533BC79F}"/>
              </a:ext>
            </a:extLst>
          </p:cNvPr>
          <p:cNvSpPr>
            <a:spLocks noGrp="1"/>
          </p:cNvSpPr>
          <p:nvPr>
            <p:ph type="subTitle" idx="1"/>
          </p:nvPr>
        </p:nvSpPr>
        <p:spPr>
          <a:xfrm>
            <a:off x="1524000" y="4446864"/>
            <a:ext cx="9144000" cy="1655762"/>
          </a:xfrm>
        </p:spPr>
        <p:txBody>
          <a:bodyPr/>
          <a:lstStyle>
            <a:lvl1pPr marL="0" indent="0" algn="ctr">
              <a:buNone/>
              <a:defRPr sz="2400">
                <a:solidFill>
                  <a:srgbClr val="26273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pic>
        <p:nvPicPr>
          <p:cNvPr id="5" name="Kuva 4">
            <a:extLst>
              <a:ext uri="{FF2B5EF4-FFF2-40B4-BE49-F238E27FC236}">
                <a16:creationId xmlns:a16="http://schemas.microsoft.com/office/drawing/2014/main" id="{0F524A13-00A7-FAB6-4C71-E5AEBC054D9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01097" y="381126"/>
            <a:ext cx="2351433" cy="980390"/>
          </a:xfrm>
          <a:prstGeom prst="rect">
            <a:avLst/>
          </a:prstGeom>
        </p:spPr>
      </p:pic>
    </p:spTree>
    <p:extLst>
      <p:ext uri="{BB962C8B-B14F-4D97-AF65-F5344CB8AC3E}">
        <p14:creationId xmlns:p14="http://schemas.microsoft.com/office/powerpoint/2010/main" val="365410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5CE0474-9F44-2D0F-813E-0C857D01B5C0}"/>
              </a:ext>
            </a:extLst>
          </p:cNvPr>
          <p:cNvPicPr>
            <a:picLocks noChangeAspect="1"/>
          </p:cNvPicPr>
          <p:nvPr userDrawn="1"/>
        </p:nvPicPr>
        <p:blipFill>
          <a:blip r:embed="rId2"/>
          <a:stretch>
            <a:fillRect/>
          </a:stretch>
        </p:blipFill>
        <p:spPr>
          <a:xfrm>
            <a:off x="5018327" y="0"/>
            <a:ext cx="8238094" cy="6858000"/>
          </a:xfrm>
          <a:prstGeom prst="rect">
            <a:avLst/>
          </a:prstGeom>
        </p:spPr>
      </p:pic>
      <p:pic>
        <p:nvPicPr>
          <p:cNvPr id="9" name="Kuva 8">
            <a:extLst>
              <a:ext uri="{FF2B5EF4-FFF2-40B4-BE49-F238E27FC236}">
                <a16:creationId xmlns:a16="http://schemas.microsoft.com/office/drawing/2014/main" id="{3C9576C2-0BAD-0AF4-C081-B940E1D60BAC}"/>
              </a:ext>
            </a:extLst>
          </p:cNvPr>
          <p:cNvPicPr>
            <a:picLocks noChangeAspect="1"/>
          </p:cNvPicPr>
          <p:nvPr userDrawn="1"/>
        </p:nvPicPr>
        <p:blipFill>
          <a:blip r:embed="rId3"/>
          <a:stretch>
            <a:fillRect/>
          </a:stretch>
        </p:blipFill>
        <p:spPr>
          <a:xfrm>
            <a:off x="-10047527" y="0"/>
            <a:ext cx="9670774" cy="6869584"/>
          </a:xfrm>
          <a:prstGeom prst="rect">
            <a:avLst/>
          </a:prstGeom>
        </p:spPr>
      </p:pic>
      <p:sp>
        <p:nvSpPr>
          <p:cNvPr id="2" name="Otsikko 1">
            <a:extLst>
              <a:ext uri="{FF2B5EF4-FFF2-40B4-BE49-F238E27FC236}">
                <a16:creationId xmlns:a16="http://schemas.microsoft.com/office/drawing/2014/main" id="{9F913DC1-78FF-D637-260A-04DF8CABAF1F}"/>
              </a:ext>
            </a:extLst>
          </p:cNvPr>
          <p:cNvSpPr>
            <a:spLocks noGrp="1"/>
          </p:cNvSpPr>
          <p:nvPr>
            <p:ph type="ctrTitle"/>
          </p:nvPr>
        </p:nvSpPr>
        <p:spPr>
          <a:xfrm>
            <a:off x="1524000" y="1967189"/>
            <a:ext cx="9144000" cy="2387600"/>
          </a:xfrm>
        </p:spPr>
        <p:txBody>
          <a:bodyPr anchor="b"/>
          <a:lstStyle>
            <a:lvl1pPr algn="ctr">
              <a:defRPr sz="6000" b="1"/>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F99039E5-8EB3-BCC9-E931-6DAD533BC79F}"/>
              </a:ext>
            </a:extLst>
          </p:cNvPr>
          <p:cNvSpPr>
            <a:spLocks noGrp="1"/>
          </p:cNvSpPr>
          <p:nvPr>
            <p:ph type="subTitle" idx="1"/>
          </p:nvPr>
        </p:nvSpPr>
        <p:spPr>
          <a:xfrm>
            <a:off x="1524000" y="4446864"/>
            <a:ext cx="9144000" cy="1655762"/>
          </a:xfrm>
        </p:spPr>
        <p:txBody>
          <a:bodyPr/>
          <a:lstStyle>
            <a:lvl1pPr marL="0" indent="0" algn="ctr">
              <a:buNone/>
              <a:defRPr sz="2400">
                <a:solidFill>
                  <a:srgbClr val="26273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5" name="Alatunnisteen paikkamerkki 4">
            <a:extLst>
              <a:ext uri="{FF2B5EF4-FFF2-40B4-BE49-F238E27FC236}">
                <a16:creationId xmlns:a16="http://schemas.microsoft.com/office/drawing/2014/main" id="{944893B4-6B0A-FB33-FD81-1B08E125D835}"/>
              </a:ext>
            </a:extLst>
          </p:cNvPr>
          <p:cNvSpPr>
            <a:spLocks noGrp="1"/>
          </p:cNvSpPr>
          <p:nvPr>
            <p:ph type="ftr" sz="quarter" idx="11"/>
          </p:nvPr>
        </p:nvSpPr>
        <p:spPr/>
        <p:txBody>
          <a:bodyPr/>
          <a:lstStyle/>
          <a:p>
            <a:r>
              <a:rPr lang="fi-FI" dirty="0"/>
              <a:t>Tampereen kaupunkikonsernin vakuutuskassa</a:t>
            </a:r>
          </a:p>
        </p:txBody>
      </p:sp>
      <p:sp>
        <p:nvSpPr>
          <p:cNvPr id="6" name="Dian numeron paikkamerkki 5">
            <a:extLst>
              <a:ext uri="{FF2B5EF4-FFF2-40B4-BE49-F238E27FC236}">
                <a16:creationId xmlns:a16="http://schemas.microsoft.com/office/drawing/2014/main" id="{569EAED4-FB6F-55DD-E31A-3F558C2D06E9}"/>
              </a:ext>
            </a:extLst>
          </p:cNvPr>
          <p:cNvSpPr>
            <a:spLocks noGrp="1"/>
          </p:cNvSpPr>
          <p:nvPr>
            <p:ph type="sldNum" sz="quarter" idx="12"/>
          </p:nvPr>
        </p:nvSpPr>
        <p:spPr/>
        <p:txBody>
          <a:bodyPr/>
          <a:lstStyle/>
          <a:p>
            <a:fld id="{09498464-F989-6E43-A0C2-0EBB2D042D1E}" type="slidenum">
              <a:rPr lang="fi-FI" smtClean="0"/>
              <a:t>‹#›</a:t>
            </a:fld>
            <a:endParaRPr lang="fi-FI"/>
          </a:p>
        </p:txBody>
      </p:sp>
      <p:pic>
        <p:nvPicPr>
          <p:cNvPr id="4" name="Kuva 3">
            <a:extLst>
              <a:ext uri="{FF2B5EF4-FFF2-40B4-BE49-F238E27FC236}">
                <a16:creationId xmlns:a16="http://schemas.microsoft.com/office/drawing/2014/main" id="{481DE23F-D9F7-D551-154B-656CEC5F67F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1097" y="381126"/>
            <a:ext cx="2351433" cy="980390"/>
          </a:xfrm>
          <a:prstGeom prst="rect">
            <a:avLst/>
          </a:prstGeom>
        </p:spPr>
      </p:pic>
    </p:spTree>
    <p:extLst>
      <p:ext uri="{BB962C8B-B14F-4D97-AF65-F5344CB8AC3E}">
        <p14:creationId xmlns:p14="http://schemas.microsoft.com/office/powerpoint/2010/main" val="371004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B319AA77-AE20-5E04-BADB-7AED43F43F9D}"/>
              </a:ext>
            </a:extLst>
          </p:cNvPr>
          <p:cNvPicPr>
            <a:picLocks noChangeAspect="1"/>
          </p:cNvPicPr>
          <p:nvPr userDrawn="1"/>
        </p:nvPicPr>
        <p:blipFill>
          <a:blip r:embed="rId2"/>
          <a:stretch>
            <a:fillRect/>
          </a:stretch>
        </p:blipFill>
        <p:spPr>
          <a:xfrm>
            <a:off x="-4454387" y="5361"/>
            <a:ext cx="9670774" cy="6869584"/>
          </a:xfrm>
          <a:prstGeom prst="rect">
            <a:avLst/>
          </a:prstGeom>
        </p:spPr>
      </p:pic>
      <p:sp>
        <p:nvSpPr>
          <p:cNvPr id="2" name="Otsikko 1">
            <a:extLst>
              <a:ext uri="{FF2B5EF4-FFF2-40B4-BE49-F238E27FC236}">
                <a16:creationId xmlns:a16="http://schemas.microsoft.com/office/drawing/2014/main" id="{C5E346A2-34F2-E5EC-4153-2F0CBD84B50C}"/>
              </a:ext>
            </a:extLst>
          </p:cNvPr>
          <p:cNvSpPr>
            <a:spLocks noGrp="1"/>
          </p:cNvSpPr>
          <p:nvPr>
            <p:ph type="title"/>
          </p:nvPr>
        </p:nvSpPr>
        <p:spPr/>
        <p:txBody>
          <a:bodyPr/>
          <a:lstStyle>
            <a:lvl1pPr>
              <a:defRPr b="1">
                <a:solidFill>
                  <a:srgbClr val="26273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80F68CA9-1030-FB25-5399-81FA4770F5FC}"/>
              </a:ext>
            </a:extLst>
          </p:cNvPr>
          <p:cNvSpPr>
            <a:spLocks noGrp="1"/>
          </p:cNvSpPr>
          <p:nvPr>
            <p:ph idx="1"/>
          </p:nvPr>
        </p:nvSpPr>
        <p:spPr/>
        <p:txBody>
          <a:bodyPr/>
          <a:lstStyle>
            <a:lvl1pPr>
              <a:defRPr>
                <a:solidFill>
                  <a:srgbClr val="262730"/>
                </a:solidFill>
              </a:defRPr>
            </a:lvl1pPr>
            <a:lvl2pPr>
              <a:defRPr>
                <a:solidFill>
                  <a:srgbClr val="262730"/>
                </a:solidFill>
              </a:defRPr>
            </a:lvl2pPr>
            <a:lvl3pPr>
              <a:defRPr>
                <a:solidFill>
                  <a:srgbClr val="262730"/>
                </a:solidFill>
              </a:defRPr>
            </a:lvl3pPr>
            <a:lvl4pPr>
              <a:defRPr>
                <a:solidFill>
                  <a:srgbClr val="262730"/>
                </a:solidFill>
              </a:defRPr>
            </a:lvl4pPr>
            <a:lvl5pPr>
              <a:defRPr>
                <a:solidFill>
                  <a:srgbClr val="26273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Dian numeron paikkamerkki 5">
            <a:extLst>
              <a:ext uri="{FF2B5EF4-FFF2-40B4-BE49-F238E27FC236}">
                <a16:creationId xmlns:a16="http://schemas.microsoft.com/office/drawing/2014/main" id="{48EA76EF-CF03-8000-DC2C-35CB115C12F9}"/>
              </a:ext>
            </a:extLst>
          </p:cNvPr>
          <p:cNvSpPr>
            <a:spLocks noGrp="1"/>
          </p:cNvSpPr>
          <p:nvPr>
            <p:ph type="sldNum" sz="quarter" idx="12"/>
          </p:nvPr>
        </p:nvSpPr>
        <p:spPr/>
        <p:txBody>
          <a:bodyPr/>
          <a:lstStyle>
            <a:lvl1pPr>
              <a:defRPr>
                <a:solidFill>
                  <a:srgbClr val="262730"/>
                </a:solidFill>
                <a:latin typeface="Arial" panose="020B0604020202020204" pitchFamily="34" charset="0"/>
                <a:cs typeface="Arial" panose="020B0604020202020204" pitchFamily="34" charset="0"/>
              </a:defRPr>
            </a:lvl1pPr>
          </a:lstStyle>
          <a:p>
            <a:fld id="{09498464-F989-6E43-A0C2-0EBB2D042D1E}" type="slidenum">
              <a:rPr lang="fi-FI" smtClean="0"/>
              <a:pPr/>
              <a:t>‹#›</a:t>
            </a:fld>
            <a:endParaRPr lang="fi-FI" dirty="0"/>
          </a:p>
        </p:txBody>
      </p:sp>
      <p:sp>
        <p:nvSpPr>
          <p:cNvPr id="5" name="Alatunnisteen paikkamerkki 4">
            <a:extLst>
              <a:ext uri="{FF2B5EF4-FFF2-40B4-BE49-F238E27FC236}">
                <a16:creationId xmlns:a16="http://schemas.microsoft.com/office/drawing/2014/main" id="{E518B59F-DC9B-8E05-F1A9-89DBB73424A1}"/>
              </a:ext>
            </a:extLst>
          </p:cNvPr>
          <p:cNvSpPr>
            <a:spLocks noGrp="1"/>
          </p:cNvSpPr>
          <p:nvPr>
            <p:ph type="ftr" sz="quarter" idx="11"/>
          </p:nvPr>
        </p:nvSpPr>
        <p:spPr/>
        <p:txBody>
          <a:bodyPr/>
          <a:lstStyle>
            <a:lvl1pPr>
              <a:defRPr>
                <a:solidFill>
                  <a:srgbClr val="262730"/>
                </a:solidFill>
                <a:latin typeface="Arial" panose="020B0604020202020204" pitchFamily="34" charset="0"/>
                <a:cs typeface="Arial" panose="020B0604020202020204" pitchFamily="34" charset="0"/>
              </a:defRPr>
            </a:lvl1pPr>
          </a:lstStyle>
          <a:p>
            <a:r>
              <a:rPr lang="fi-FI" dirty="0"/>
              <a:t>Tampereen kaupunkikonsernin vakuutuskassa</a:t>
            </a:r>
          </a:p>
        </p:txBody>
      </p:sp>
      <p:pic>
        <p:nvPicPr>
          <p:cNvPr id="12" name="Kuva 11">
            <a:extLst>
              <a:ext uri="{FF2B5EF4-FFF2-40B4-BE49-F238E27FC236}">
                <a16:creationId xmlns:a16="http://schemas.microsoft.com/office/drawing/2014/main" id="{1D755D46-B328-AAFC-9834-A4BACD278317}"/>
              </a:ext>
            </a:extLst>
          </p:cNvPr>
          <p:cNvPicPr>
            <a:picLocks noChangeAspect="1"/>
          </p:cNvPicPr>
          <p:nvPr userDrawn="1"/>
        </p:nvPicPr>
        <p:blipFill>
          <a:blip r:embed="rId3"/>
          <a:stretch>
            <a:fillRect/>
          </a:stretch>
        </p:blipFill>
        <p:spPr>
          <a:xfrm>
            <a:off x="11426910" y="365125"/>
            <a:ext cx="329045" cy="482600"/>
          </a:xfrm>
          <a:prstGeom prst="rect">
            <a:avLst/>
          </a:prstGeom>
        </p:spPr>
      </p:pic>
    </p:spTree>
    <p:extLst>
      <p:ext uri="{BB962C8B-B14F-4D97-AF65-F5344CB8AC3E}">
        <p14:creationId xmlns:p14="http://schemas.microsoft.com/office/powerpoint/2010/main" val="62828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C06643-3F9C-9629-383B-10A22AE27AB1}"/>
              </a:ext>
            </a:extLst>
          </p:cNvPr>
          <p:cNvSpPr>
            <a:spLocks noGrp="1"/>
          </p:cNvSpPr>
          <p:nvPr>
            <p:ph type="title"/>
          </p:nvPr>
        </p:nvSpPr>
        <p:spPr>
          <a:xfrm>
            <a:off x="831850" y="1709738"/>
            <a:ext cx="10515600" cy="2852737"/>
          </a:xfrm>
        </p:spPr>
        <p:txBody>
          <a:bodyPr anchor="b"/>
          <a:lstStyle>
            <a:lvl1pPr>
              <a:defRPr sz="6000" b="1">
                <a:solidFill>
                  <a:srgbClr val="26273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0BB5BA0-8462-21AC-A2E9-421406D7F66B}"/>
              </a:ext>
            </a:extLst>
          </p:cNvPr>
          <p:cNvSpPr>
            <a:spLocks noGrp="1"/>
          </p:cNvSpPr>
          <p:nvPr>
            <p:ph type="body" idx="1"/>
          </p:nvPr>
        </p:nvSpPr>
        <p:spPr>
          <a:xfrm>
            <a:off x="831850" y="4589463"/>
            <a:ext cx="10515600" cy="1500187"/>
          </a:xfrm>
        </p:spPr>
        <p:txBody>
          <a:bodyPr/>
          <a:lstStyle>
            <a:lvl1pPr marL="0" indent="0">
              <a:buNone/>
              <a:defRPr sz="2400">
                <a:solidFill>
                  <a:srgbClr val="262730"/>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dirty="0"/>
              <a:t>Muokkaa tekstin perustyylejä napsauttamalla</a:t>
            </a:r>
          </a:p>
        </p:txBody>
      </p:sp>
      <p:pic>
        <p:nvPicPr>
          <p:cNvPr id="13" name="Kuva 12">
            <a:extLst>
              <a:ext uri="{FF2B5EF4-FFF2-40B4-BE49-F238E27FC236}">
                <a16:creationId xmlns:a16="http://schemas.microsoft.com/office/drawing/2014/main" id="{DA39F3F4-42E2-9FCB-BA78-FD6FABD4CEBC}"/>
              </a:ext>
            </a:extLst>
          </p:cNvPr>
          <p:cNvPicPr>
            <a:picLocks noChangeAspect="1"/>
          </p:cNvPicPr>
          <p:nvPr userDrawn="1"/>
        </p:nvPicPr>
        <p:blipFill>
          <a:blip r:embed="rId2"/>
          <a:stretch>
            <a:fillRect/>
          </a:stretch>
        </p:blipFill>
        <p:spPr>
          <a:xfrm>
            <a:off x="11426910" y="365125"/>
            <a:ext cx="329045" cy="482600"/>
          </a:xfrm>
          <a:prstGeom prst="rect">
            <a:avLst/>
          </a:prstGeom>
        </p:spPr>
      </p:pic>
    </p:spTree>
    <p:extLst>
      <p:ext uri="{BB962C8B-B14F-4D97-AF65-F5344CB8AC3E}">
        <p14:creationId xmlns:p14="http://schemas.microsoft.com/office/powerpoint/2010/main" val="165945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9B31E03D-F157-E112-C9E5-AB6E2731FD79}"/>
              </a:ext>
            </a:extLst>
          </p:cNvPr>
          <p:cNvPicPr>
            <a:picLocks noChangeAspect="1"/>
          </p:cNvPicPr>
          <p:nvPr userDrawn="1"/>
        </p:nvPicPr>
        <p:blipFill>
          <a:blip r:embed="rId2"/>
          <a:stretch>
            <a:fillRect/>
          </a:stretch>
        </p:blipFill>
        <p:spPr>
          <a:xfrm>
            <a:off x="-4454387" y="5361"/>
            <a:ext cx="9670774" cy="6869584"/>
          </a:xfrm>
          <a:prstGeom prst="rect">
            <a:avLst/>
          </a:prstGeom>
        </p:spPr>
      </p:pic>
      <p:sp>
        <p:nvSpPr>
          <p:cNvPr id="2" name="Otsikko 1">
            <a:extLst>
              <a:ext uri="{FF2B5EF4-FFF2-40B4-BE49-F238E27FC236}">
                <a16:creationId xmlns:a16="http://schemas.microsoft.com/office/drawing/2014/main" id="{2D74F88B-69F0-C9B2-6691-0423B660B05C}"/>
              </a:ext>
            </a:extLst>
          </p:cNvPr>
          <p:cNvSpPr>
            <a:spLocks noGrp="1"/>
          </p:cNvSpPr>
          <p:nvPr>
            <p:ph type="title"/>
          </p:nvPr>
        </p:nvSpPr>
        <p:spPr/>
        <p:txBody>
          <a:bodyPr/>
          <a:lstStyle>
            <a:lvl1pPr>
              <a:defRPr b="1">
                <a:solidFill>
                  <a:srgbClr val="26273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C29FA3E7-BE04-4DF3-06BE-C723843BBF03}"/>
              </a:ext>
            </a:extLst>
          </p:cNvPr>
          <p:cNvSpPr>
            <a:spLocks noGrp="1"/>
          </p:cNvSpPr>
          <p:nvPr>
            <p:ph sz="half" idx="1"/>
          </p:nvPr>
        </p:nvSpPr>
        <p:spPr>
          <a:xfrm>
            <a:off x="838200" y="1825625"/>
            <a:ext cx="5181600" cy="4351338"/>
          </a:xfrm>
        </p:spPr>
        <p:txBody>
          <a:bodyPr/>
          <a:lstStyle>
            <a:lvl1pPr>
              <a:defRPr>
                <a:solidFill>
                  <a:srgbClr val="262730"/>
                </a:solidFill>
              </a:defRPr>
            </a:lvl1pPr>
            <a:lvl2pPr>
              <a:defRPr>
                <a:solidFill>
                  <a:srgbClr val="262730"/>
                </a:solidFill>
              </a:defRPr>
            </a:lvl2pPr>
            <a:lvl3pPr>
              <a:defRPr>
                <a:solidFill>
                  <a:srgbClr val="262730"/>
                </a:solidFill>
              </a:defRPr>
            </a:lvl3pPr>
            <a:lvl4pPr>
              <a:defRPr>
                <a:solidFill>
                  <a:srgbClr val="262730"/>
                </a:solidFill>
              </a:defRPr>
            </a:lvl4pPr>
            <a:lvl5pPr>
              <a:defRPr>
                <a:solidFill>
                  <a:srgbClr val="26273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59D5AA4F-AB3E-ED3F-8324-55CC4A70C3E6}"/>
              </a:ext>
            </a:extLst>
          </p:cNvPr>
          <p:cNvSpPr>
            <a:spLocks noGrp="1"/>
          </p:cNvSpPr>
          <p:nvPr>
            <p:ph sz="half" idx="2"/>
          </p:nvPr>
        </p:nvSpPr>
        <p:spPr>
          <a:xfrm>
            <a:off x="6172200" y="1825625"/>
            <a:ext cx="5181600" cy="4351338"/>
          </a:xfrm>
        </p:spPr>
        <p:txBody>
          <a:bodyPr/>
          <a:lstStyle>
            <a:lvl1pPr>
              <a:defRPr>
                <a:solidFill>
                  <a:srgbClr val="262730"/>
                </a:solidFill>
              </a:defRPr>
            </a:lvl1pPr>
            <a:lvl2pPr>
              <a:defRPr>
                <a:solidFill>
                  <a:srgbClr val="262730"/>
                </a:solidFill>
              </a:defRPr>
            </a:lvl2pPr>
            <a:lvl3pPr>
              <a:defRPr>
                <a:solidFill>
                  <a:srgbClr val="262730"/>
                </a:solidFill>
              </a:defRPr>
            </a:lvl3pPr>
            <a:lvl4pPr>
              <a:defRPr>
                <a:solidFill>
                  <a:srgbClr val="262730"/>
                </a:solidFill>
              </a:defRPr>
            </a:lvl4pPr>
            <a:lvl5pPr>
              <a:defRPr>
                <a:solidFill>
                  <a:srgbClr val="26273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a:extLst>
              <a:ext uri="{FF2B5EF4-FFF2-40B4-BE49-F238E27FC236}">
                <a16:creationId xmlns:a16="http://schemas.microsoft.com/office/drawing/2014/main" id="{5C874280-11B0-A76D-9AFD-1E0530EACE77}"/>
              </a:ext>
            </a:extLst>
          </p:cNvPr>
          <p:cNvSpPr>
            <a:spLocks noGrp="1"/>
          </p:cNvSpPr>
          <p:nvPr>
            <p:ph type="ftr" sz="quarter" idx="11"/>
          </p:nvPr>
        </p:nvSpPr>
        <p:spPr/>
        <p:txBody>
          <a:bodyPr/>
          <a:lstStyle/>
          <a:p>
            <a:r>
              <a:rPr lang="fi-FI" dirty="0"/>
              <a:t>Tampereen kaupunkikonsernin vakuutuskassa</a:t>
            </a:r>
          </a:p>
        </p:txBody>
      </p:sp>
      <p:sp>
        <p:nvSpPr>
          <p:cNvPr id="7" name="Dian numeron paikkamerkki 6">
            <a:extLst>
              <a:ext uri="{FF2B5EF4-FFF2-40B4-BE49-F238E27FC236}">
                <a16:creationId xmlns:a16="http://schemas.microsoft.com/office/drawing/2014/main" id="{F23F3CDD-30AE-8EB5-2544-68E9B7F7DD1C}"/>
              </a:ext>
            </a:extLst>
          </p:cNvPr>
          <p:cNvSpPr>
            <a:spLocks noGrp="1"/>
          </p:cNvSpPr>
          <p:nvPr>
            <p:ph type="sldNum" sz="quarter" idx="12"/>
          </p:nvPr>
        </p:nvSpPr>
        <p:spPr/>
        <p:txBody>
          <a:bodyPr/>
          <a:lstStyle/>
          <a:p>
            <a:fld id="{09498464-F989-6E43-A0C2-0EBB2D042D1E}" type="slidenum">
              <a:rPr lang="fi-FI" smtClean="0"/>
              <a:t>‹#›</a:t>
            </a:fld>
            <a:endParaRPr lang="fi-FI"/>
          </a:p>
        </p:txBody>
      </p:sp>
      <p:pic>
        <p:nvPicPr>
          <p:cNvPr id="13" name="Kuva 12">
            <a:extLst>
              <a:ext uri="{FF2B5EF4-FFF2-40B4-BE49-F238E27FC236}">
                <a16:creationId xmlns:a16="http://schemas.microsoft.com/office/drawing/2014/main" id="{7FB52A22-4FE4-7E30-58A6-710FA26EE90B}"/>
              </a:ext>
            </a:extLst>
          </p:cNvPr>
          <p:cNvPicPr>
            <a:picLocks noChangeAspect="1"/>
          </p:cNvPicPr>
          <p:nvPr userDrawn="1"/>
        </p:nvPicPr>
        <p:blipFill>
          <a:blip r:embed="rId3"/>
          <a:stretch>
            <a:fillRect/>
          </a:stretch>
        </p:blipFill>
        <p:spPr>
          <a:xfrm>
            <a:off x="11426910" y="365125"/>
            <a:ext cx="329045" cy="482600"/>
          </a:xfrm>
          <a:prstGeom prst="rect">
            <a:avLst/>
          </a:prstGeom>
        </p:spPr>
      </p:pic>
    </p:spTree>
    <p:extLst>
      <p:ext uri="{BB962C8B-B14F-4D97-AF65-F5344CB8AC3E}">
        <p14:creationId xmlns:p14="http://schemas.microsoft.com/office/powerpoint/2010/main" val="187679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E54667-A54A-DB30-12E7-4EE6686C724B}"/>
              </a:ext>
            </a:extLst>
          </p:cNvPr>
          <p:cNvSpPr>
            <a:spLocks noGrp="1"/>
          </p:cNvSpPr>
          <p:nvPr>
            <p:ph type="title"/>
          </p:nvPr>
        </p:nvSpPr>
        <p:spPr>
          <a:xfrm>
            <a:off x="839788" y="365125"/>
            <a:ext cx="10515600" cy="1325563"/>
          </a:xfrm>
        </p:spPr>
        <p:txBody>
          <a:bodyPr/>
          <a:lstStyle>
            <a:lvl1pPr>
              <a:defRPr b="1">
                <a:solidFill>
                  <a:srgbClr val="26273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9E27E7E-3284-E2E8-92A4-25CDD7D31C9F}"/>
              </a:ext>
            </a:extLst>
          </p:cNvPr>
          <p:cNvSpPr>
            <a:spLocks noGrp="1"/>
          </p:cNvSpPr>
          <p:nvPr>
            <p:ph type="body" idx="1"/>
          </p:nvPr>
        </p:nvSpPr>
        <p:spPr>
          <a:xfrm>
            <a:off x="839788" y="1681163"/>
            <a:ext cx="5157787" cy="823912"/>
          </a:xfrm>
        </p:spPr>
        <p:txBody>
          <a:bodyPr anchor="b"/>
          <a:lstStyle>
            <a:lvl1pPr marL="0" indent="0">
              <a:buNone/>
              <a:defRPr sz="2400" b="1">
                <a:solidFill>
                  <a:srgbClr val="2627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a:extLst>
              <a:ext uri="{FF2B5EF4-FFF2-40B4-BE49-F238E27FC236}">
                <a16:creationId xmlns:a16="http://schemas.microsoft.com/office/drawing/2014/main" id="{1F13D19D-8EE6-33D8-9133-8B1124A0DC09}"/>
              </a:ext>
            </a:extLst>
          </p:cNvPr>
          <p:cNvSpPr>
            <a:spLocks noGrp="1"/>
          </p:cNvSpPr>
          <p:nvPr>
            <p:ph sz="half" idx="2"/>
          </p:nvPr>
        </p:nvSpPr>
        <p:spPr>
          <a:xfrm>
            <a:off x="839788" y="2505075"/>
            <a:ext cx="5157787" cy="3684588"/>
          </a:xfrm>
        </p:spPr>
        <p:txBody>
          <a:bodyPr/>
          <a:lstStyle>
            <a:lvl1pPr>
              <a:defRPr>
                <a:solidFill>
                  <a:srgbClr val="262730"/>
                </a:solidFill>
              </a:defRPr>
            </a:lvl1pPr>
            <a:lvl2pPr>
              <a:defRPr>
                <a:solidFill>
                  <a:srgbClr val="262730"/>
                </a:solidFill>
              </a:defRPr>
            </a:lvl2pPr>
            <a:lvl3pPr>
              <a:defRPr>
                <a:solidFill>
                  <a:srgbClr val="262730"/>
                </a:solidFill>
              </a:defRPr>
            </a:lvl3pPr>
            <a:lvl4pPr>
              <a:defRPr>
                <a:solidFill>
                  <a:srgbClr val="262730"/>
                </a:solidFill>
              </a:defRPr>
            </a:lvl4pPr>
            <a:lvl5pPr>
              <a:defRPr>
                <a:solidFill>
                  <a:srgbClr val="26273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07FFE3DE-3725-FB9A-F5DC-F54CC9AF1525}"/>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26273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a:extLst>
              <a:ext uri="{FF2B5EF4-FFF2-40B4-BE49-F238E27FC236}">
                <a16:creationId xmlns:a16="http://schemas.microsoft.com/office/drawing/2014/main" id="{489256B5-70AF-7CBA-7DAD-2BBC573B4DBC}"/>
              </a:ext>
            </a:extLst>
          </p:cNvPr>
          <p:cNvSpPr>
            <a:spLocks noGrp="1"/>
          </p:cNvSpPr>
          <p:nvPr>
            <p:ph sz="quarter" idx="4"/>
          </p:nvPr>
        </p:nvSpPr>
        <p:spPr>
          <a:xfrm>
            <a:off x="6172200" y="2505075"/>
            <a:ext cx="5183188" cy="3684588"/>
          </a:xfrm>
        </p:spPr>
        <p:txBody>
          <a:bodyPr/>
          <a:lstStyle>
            <a:lvl1pPr>
              <a:defRPr>
                <a:solidFill>
                  <a:srgbClr val="262730"/>
                </a:solidFill>
              </a:defRPr>
            </a:lvl1pPr>
            <a:lvl2pPr>
              <a:defRPr>
                <a:solidFill>
                  <a:srgbClr val="262730"/>
                </a:solidFill>
              </a:defRPr>
            </a:lvl2pPr>
            <a:lvl3pPr>
              <a:defRPr>
                <a:solidFill>
                  <a:srgbClr val="262730"/>
                </a:solidFill>
              </a:defRPr>
            </a:lvl3pPr>
            <a:lvl4pPr>
              <a:defRPr>
                <a:solidFill>
                  <a:srgbClr val="262730"/>
                </a:solidFill>
              </a:defRPr>
            </a:lvl4pPr>
            <a:lvl5pPr>
              <a:defRPr>
                <a:solidFill>
                  <a:srgbClr val="262730"/>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Alatunnisteen paikkamerkki 7">
            <a:extLst>
              <a:ext uri="{FF2B5EF4-FFF2-40B4-BE49-F238E27FC236}">
                <a16:creationId xmlns:a16="http://schemas.microsoft.com/office/drawing/2014/main" id="{156D75E1-4824-FB86-64D0-A7750A3E641C}"/>
              </a:ext>
            </a:extLst>
          </p:cNvPr>
          <p:cNvSpPr>
            <a:spLocks noGrp="1"/>
          </p:cNvSpPr>
          <p:nvPr>
            <p:ph type="ftr" sz="quarter" idx="11"/>
          </p:nvPr>
        </p:nvSpPr>
        <p:spPr/>
        <p:txBody>
          <a:bodyPr/>
          <a:lstStyle/>
          <a:p>
            <a:r>
              <a:rPr lang="fi-FI" dirty="0"/>
              <a:t>Tampereen kaupunkikonsernin vakuutuskassa</a:t>
            </a:r>
          </a:p>
        </p:txBody>
      </p:sp>
      <p:sp>
        <p:nvSpPr>
          <p:cNvPr id="9" name="Dian numeron paikkamerkki 8">
            <a:extLst>
              <a:ext uri="{FF2B5EF4-FFF2-40B4-BE49-F238E27FC236}">
                <a16:creationId xmlns:a16="http://schemas.microsoft.com/office/drawing/2014/main" id="{EB582A02-3666-7544-D7D3-EAE81055793D}"/>
              </a:ext>
            </a:extLst>
          </p:cNvPr>
          <p:cNvSpPr>
            <a:spLocks noGrp="1"/>
          </p:cNvSpPr>
          <p:nvPr>
            <p:ph type="sldNum" sz="quarter" idx="12"/>
          </p:nvPr>
        </p:nvSpPr>
        <p:spPr/>
        <p:txBody>
          <a:bodyPr/>
          <a:lstStyle/>
          <a:p>
            <a:fld id="{09498464-F989-6E43-A0C2-0EBB2D042D1E}" type="slidenum">
              <a:rPr lang="fi-FI" smtClean="0"/>
              <a:t>‹#›</a:t>
            </a:fld>
            <a:endParaRPr lang="fi-FI"/>
          </a:p>
        </p:txBody>
      </p:sp>
      <p:pic>
        <p:nvPicPr>
          <p:cNvPr id="13" name="Kuva 12">
            <a:extLst>
              <a:ext uri="{FF2B5EF4-FFF2-40B4-BE49-F238E27FC236}">
                <a16:creationId xmlns:a16="http://schemas.microsoft.com/office/drawing/2014/main" id="{F86B4B4D-F692-698D-21F8-8BEDAD73FDBD}"/>
              </a:ext>
            </a:extLst>
          </p:cNvPr>
          <p:cNvPicPr>
            <a:picLocks noChangeAspect="1"/>
          </p:cNvPicPr>
          <p:nvPr userDrawn="1"/>
        </p:nvPicPr>
        <p:blipFill>
          <a:blip r:embed="rId2"/>
          <a:stretch>
            <a:fillRect/>
          </a:stretch>
        </p:blipFill>
        <p:spPr>
          <a:xfrm>
            <a:off x="11426910" y="365125"/>
            <a:ext cx="329045" cy="482600"/>
          </a:xfrm>
          <a:prstGeom prst="rect">
            <a:avLst/>
          </a:prstGeom>
        </p:spPr>
      </p:pic>
      <p:pic>
        <p:nvPicPr>
          <p:cNvPr id="14" name="Kuva 13">
            <a:extLst>
              <a:ext uri="{FF2B5EF4-FFF2-40B4-BE49-F238E27FC236}">
                <a16:creationId xmlns:a16="http://schemas.microsoft.com/office/drawing/2014/main" id="{0101E67F-1466-3F58-ED7C-FCD7B82325B6}"/>
              </a:ext>
            </a:extLst>
          </p:cNvPr>
          <p:cNvPicPr>
            <a:picLocks noChangeAspect="1"/>
          </p:cNvPicPr>
          <p:nvPr userDrawn="1"/>
        </p:nvPicPr>
        <p:blipFill>
          <a:blip r:embed="rId3"/>
          <a:stretch>
            <a:fillRect/>
          </a:stretch>
        </p:blipFill>
        <p:spPr>
          <a:xfrm>
            <a:off x="-4454387" y="5361"/>
            <a:ext cx="9670774" cy="6869584"/>
          </a:xfrm>
          <a:prstGeom prst="rect">
            <a:avLst/>
          </a:prstGeom>
        </p:spPr>
      </p:pic>
    </p:spTree>
    <p:extLst>
      <p:ext uri="{BB962C8B-B14F-4D97-AF65-F5344CB8AC3E}">
        <p14:creationId xmlns:p14="http://schemas.microsoft.com/office/powerpoint/2010/main" val="426622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7182D9-9940-984B-4BD3-F5B0A099D618}"/>
              </a:ext>
            </a:extLst>
          </p:cNvPr>
          <p:cNvSpPr>
            <a:spLocks noGrp="1"/>
          </p:cNvSpPr>
          <p:nvPr>
            <p:ph type="title"/>
          </p:nvPr>
        </p:nvSpPr>
        <p:spPr/>
        <p:txBody>
          <a:bodyPr/>
          <a:lstStyle>
            <a:lvl1pPr>
              <a:defRPr b="1">
                <a:solidFill>
                  <a:srgbClr val="262730"/>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4" name="Alatunnisteen paikkamerkki 3">
            <a:extLst>
              <a:ext uri="{FF2B5EF4-FFF2-40B4-BE49-F238E27FC236}">
                <a16:creationId xmlns:a16="http://schemas.microsoft.com/office/drawing/2014/main" id="{224C0EC1-AE43-C26B-52DD-8A75224623EA}"/>
              </a:ext>
            </a:extLst>
          </p:cNvPr>
          <p:cNvSpPr>
            <a:spLocks noGrp="1"/>
          </p:cNvSpPr>
          <p:nvPr>
            <p:ph type="ftr" sz="quarter" idx="11"/>
          </p:nvPr>
        </p:nvSpPr>
        <p:spPr/>
        <p:txBody>
          <a:bodyPr/>
          <a:lstStyle/>
          <a:p>
            <a:r>
              <a:rPr lang="fi-FI" dirty="0"/>
              <a:t>Tampereen kaupunkikonsernin vakuutuskassa</a:t>
            </a:r>
          </a:p>
        </p:txBody>
      </p:sp>
      <p:sp>
        <p:nvSpPr>
          <p:cNvPr id="5" name="Dian numeron paikkamerkki 4">
            <a:extLst>
              <a:ext uri="{FF2B5EF4-FFF2-40B4-BE49-F238E27FC236}">
                <a16:creationId xmlns:a16="http://schemas.microsoft.com/office/drawing/2014/main" id="{0CB7B785-686E-C8E2-F4A5-2ED3A528E38B}"/>
              </a:ext>
            </a:extLst>
          </p:cNvPr>
          <p:cNvSpPr>
            <a:spLocks noGrp="1"/>
          </p:cNvSpPr>
          <p:nvPr>
            <p:ph type="sldNum" sz="quarter" idx="12"/>
          </p:nvPr>
        </p:nvSpPr>
        <p:spPr/>
        <p:txBody>
          <a:bodyPr/>
          <a:lstStyle/>
          <a:p>
            <a:fld id="{09498464-F989-6E43-A0C2-0EBB2D042D1E}" type="slidenum">
              <a:rPr lang="fi-FI" smtClean="0"/>
              <a:t>‹#›</a:t>
            </a:fld>
            <a:endParaRPr lang="fi-FI"/>
          </a:p>
        </p:txBody>
      </p:sp>
      <p:pic>
        <p:nvPicPr>
          <p:cNvPr id="17" name="Kuva 16">
            <a:extLst>
              <a:ext uri="{FF2B5EF4-FFF2-40B4-BE49-F238E27FC236}">
                <a16:creationId xmlns:a16="http://schemas.microsoft.com/office/drawing/2014/main" id="{75F52395-2452-2C30-A8DA-C43DC595BFB8}"/>
              </a:ext>
            </a:extLst>
          </p:cNvPr>
          <p:cNvPicPr>
            <a:picLocks noChangeAspect="1"/>
          </p:cNvPicPr>
          <p:nvPr userDrawn="1"/>
        </p:nvPicPr>
        <p:blipFill>
          <a:blip r:embed="rId2"/>
          <a:stretch>
            <a:fillRect/>
          </a:stretch>
        </p:blipFill>
        <p:spPr>
          <a:xfrm>
            <a:off x="11426910" y="365125"/>
            <a:ext cx="329045" cy="482600"/>
          </a:xfrm>
          <a:prstGeom prst="rect">
            <a:avLst/>
          </a:prstGeom>
        </p:spPr>
      </p:pic>
    </p:spTree>
    <p:extLst>
      <p:ext uri="{BB962C8B-B14F-4D97-AF65-F5344CB8AC3E}">
        <p14:creationId xmlns:p14="http://schemas.microsoft.com/office/powerpoint/2010/main" val="1723595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ain otsikko">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BFCB34ED-A936-5FB8-1305-FF7587ADC336}"/>
              </a:ext>
            </a:extLst>
          </p:cNvPr>
          <p:cNvPicPr>
            <a:picLocks noChangeAspect="1"/>
          </p:cNvPicPr>
          <p:nvPr userDrawn="1"/>
        </p:nvPicPr>
        <p:blipFill>
          <a:blip r:embed="rId2"/>
          <a:stretch>
            <a:fillRect/>
          </a:stretch>
        </p:blipFill>
        <p:spPr>
          <a:xfrm>
            <a:off x="-7435" y="-19265"/>
            <a:ext cx="12192001" cy="6888849"/>
          </a:xfrm>
          <a:prstGeom prst="rect">
            <a:avLst/>
          </a:prstGeom>
        </p:spPr>
      </p:pic>
      <p:pic>
        <p:nvPicPr>
          <p:cNvPr id="8" name="Kuva 7">
            <a:extLst>
              <a:ext uri="{FF2B5EF4-FFF2-40B4-BE49-F238E27FC236}">
                <a16:creationId xmlns:a16="http://schemas.microsoft.com/office/drawing/2014/main" id="{96685E13-6880-3E7E-8FA3-1D97B33860D5}"/>
              </a:ext>
            </a:extLst>
          </p:cNvPr>
          <p:cNvPicPr>
            <a:picLocks noChangeAspect="1"/>
          </p:cNvPicPr>
          <p:nvPr userDrawn="1"/>
        </p:nvPicPr>
        <p:blipFill>
          <a:blip r:embed="rId3"/>
          <a:stretch>
            <a:fillRect/>
          </a:stretch>
        </p:blipFill>
        <p:spPr>
          <a:xfrm>
            <a:off x="3711960" y="0"/>
            <a:ext cx="9467269" cy="6721475"/>
          </a:xfrm>
          <a:prstGeom prst="rect">
            <a:avLst/>
          </a:prstGeom>
        </p:spPr>
      </p:pic>
      <p:sp>
        <p:nvSpPr>
          <p:cNvPr id="10" name="Tekstiruutu 9">
            <a:extLst>
              <a:ext uri="{FF2B5EF4-FFF2-40B4-BE49-F238E27FC236}">
                <a16:creationId xmlns:a16="http://schemas.microsoft.com/office/drawing/2014/main" id="{D9DCF7A8-362E-41F7-6F27-45E5AA1C5F6F}"/>
              </a:ext>
            </a:extLst>
          </p:cNvPr>
          <p:cNvSpPr txBox="1"/>
          <p:nvPr userDrawn="1"/>
        </p:nvSpPr>
        <p:spPr>
          <a:xfrm>
            <a:off x="616928" y="2206575"/>
            <a:ext cx="3649480" cy="2308324"/>
          </a:xfrm>
          <a:prstGeom prst="rect">
            <a:avLst/>
          </a:prstGeom>
          <a:noFill/>
        </p:spPr>
        <p:txBody>
          <a:bodyPr wrap="square">
            <a:spAutoFit/>
          </a:bodyPr>
          <a:lstStyle/>
          <a:p>
            <a:r>
              <a:rPr lang="fi-FI" sz="1600" dirty="0">
                <a:solidFill>
                  <a:schemeClr val="bg1"/>
                </a:solidFill>
                <a:latin typeface="Arial" panose="020B0604020202020204" pitchFamily="34" charset="0"/>
                <a:cs typeface="Arial" panose="020B0604020202020204" pitchFamily="34" charset="0"/>
              </a:rPr>
              <a:t>Tampereen kaupunkikonsernin vakuutuskassa on työpaikkakassa. Korvaamme vakuutetuillemme sääntöjemme mukaisia etuuksia. Käsittelemme myös osan vakuutettujemme Kela-etuuksista.</a:t>
            </a:r>
          </a:p>
          <a:p>
            <a:endParaRPr lang="fi-FI" sz="1600" dirty="0">
              <a:solidFill>
                <a:schemeClr val="bg1"/>
              </a:solidFill>
              <a:latin typeface="Arial" panose="020B0604020202020204" pitchFamily="34" charset="0"/>
              <a:cs typeface="Arial" panose="020B0604020202020204" pitchFamily="34" charset="0"/>
            </a:endParaRPr>
          </a:p>
          <a:p>
            <a:r>
              <a:rPr lang="fi-FI" sz="1600" dirty="0">
                <a:solidFill>
                  <a:schemeClr val="bg1"/>
                </a:solidFill>
                <a:latin typeface="Arial" panose="020B0604020202020204" pitchFamily="34" charset="0"/>
                <a:cs typeface="Arial" panose="020B0604020202020204" pitchFamily="34" charset="0"/>
              </a:rPr>
              <a:t>Vakuutuskassan vakuutussuhde on hyvinvointisi tukena.</a:t>
            </a:r>
          </a:p>
        </p:txBody>
      </p:sp>
      <p:sp>
        <p:nvSpPr>
          <p:cNvPr id="14" name="Tekstiruutu 13">
            <a:extLst>
              <a:ext uri="{FF2B5EF4-FFF2-40B4-BE49-F238E27FC236}">
                <a16:creationId xmlns:a16="http://schemas.microsoft.com/office/drawing/2014/main" id="{810E27F8-D2CC-E48C-0E7F-F3FE1706613A}"/>
              </a:ext>
            </a:extLst>
          </p:cNvPr>
          <p:cNvSpPr txBox="1"/>
          <p:nvPr userDrawn="1"/>
        </p:nvSpPr>
        <p:spPr>
          <a:xfrm>
            <a:off x="8090820" y="975469"/>
            <a:ext cx="2867068" cy="3539430"/>
          </a:xfrm>
          <a:prstGeom prst="rect">
            <a:avLst/>
          </a:prstGeom>
          <a:noFill/>
        </p:spPr>
        <p:txBody>
          <a:bodyPr wrap="square">
            <a:spAutoFit/>
          </a:bodyPr>
          <a:lstStyle/>
          <a:p>
            <a:r>
              <a:rPr lang="fi-FI" sz="1600" b="1" dirty="0">
                <a:solidFill>
                  <a:schemeClr val="bg1"/>
                </a:solidFill>
                <a:latin typeface="Arial" panose="020B0604020202020204" pitchFamily="34" charset="0"/>
                <a:cs typeface="Arial" panose="020B0604020202020204" pitchFamily="34" charset="0"/>
              </a:rPr>
              <a:t>Sähköposti:</a:t>
            </a:r>
          </a:p>
          <a:p>
            <a:r>
              <a:rPr lang="fi-FI" sz="1600" dirty="0" err="1">
                <a:solidFill>
                  <a:schemeClr val="bg1"/>
                </a:solidFill>
                <a:latin typeface="Arial" panose="020B0604020202020204" pitchFamily="34" charset="0"/>
                <a:cs typeface="Arial" panose="020B0604020202020204" pitchFamily="34" charset="0"/>
              </a:rPr>
              <a:t>vakuutuskassa@tampere.fi</a:t>
            </a:r>
            <a:endParaRPr lang="fi-FI" sz="1600" dirty="0">
              <a:solidFill>
                <a:schemeClr val="bg1"/>
              </a:solidFill>
              <a:latin typeface="Arial" panose="020B0604020202020204" pitchFamily="34" charset="0"/>
              <a:cs typeface="Arial" panose="020B0604020202020204" pitchFamily="34" charset="0"/>
            </a:endParaRPr>
          </a:p>
          <a:p>
            <a:endParaRPr lang="fi-FI" sz="1600" dirty="0">
              <a:solidFill>
                <a:schemeClr val="bg1"/>
              </a:solidFill>
              <a:latin typeface="Arial" panose="020B0604020202020204" pitchFamily="34" charset="0"/>
              <a:cs typeface="Arial" panose="020B0604020202020204" pitchFamily="34" charset="0"/>
            </a:endParaRPr>
          </a:p>
          <a:p>
            <a:r>
              <a:rPr lang="fi-FI" sz="1600" b="1" dirty="0">
                <a:solidFill>
                  <a:schemeClr val="bg1"/>
                </a:solidFill>
                <a:latin typeface="Arial" panose="020B0604020202020204" pitchFamily="34" charset="0"/>
                <a:cs typeface="Arial" panose="020B0604020202020204" pitchFamily="34" charset="0"/>
              </a:rPr>
              <a:t>Puhelin: </a:t>
            </a:r>
          </a:p>
          <a:p>
            <a:r>
              <a:rPr lang="fi-FI" sz="1600" dirty="0">
                <a:solidFill>
                  <a:schemeClr val="bg1"/>
                </a:solidFill>
                <a:latin typeface="Arial" panose="020B0604020202020204" pitchFamily="34" charset="0"/>
                <a:cs typeface="Arial" panose="020B0604020202020204" pitchFamily="34" charset="0"/>
              </a:rPr>
              <a:t>ti klo 8.30–15.00 ja </a:t>
            </a:r>
          </a:p>
          <a:p>
            <a:r>
              <a:rPr lang="fi-FI" sz="1600" dirty="0">
                <a:solidFill>
                  <a:schemeClr val="bg1"/>
                </a:solidFill>
                <a:latin typeface="Arial" panose="020B0604020202020204" pitchFamily="34" charset="0"/>
                <a:cs typeface="Arial" panose="020B0604020202020204" pitchFamily="34" charset="0"/>
              </a:rPr>
              <a:t>ke–pe klo 8.30–12.00</a:t>
            </a:r>
          </a:p>
          <a:p>
            <a:r>
              <a:rPr lang="fi-FI" sz="1600" dirty="0">
                <a:solidFill>
                  <a:schemeClr val="bg1"/>
                </a:solidFill>
                <a:latin typeface="Arial" panose="020B0604020202020204" pitchFamily="34" charset="0"/>
                <a:cs typeface="Arial" panose="020B0604020202020204" pitchFamily="34" charset="0"/>
              </a:rPr>
              <a:t>puh. 044 753 4101</a:t>
            </a:r>
          </a:p>
          <a:p>
            <a:endParaRPr lang="fi-FI" sz="1600" b="1" dirty="0">
              <a:solidFill>
                <a:schemeClr val="bg1"/>
              </a:solidFill>
              <a:latin typeface="Arial" panose="020B0604020202020204" pitchFamily="34" charset="0"/>
              <a:cs typeface="Arial" panose="020B0604020202020204" pitchFamily="34" charset="0"/>
            </a:endParaRPr>
          </a:p>
          <a:p>
            <a:r>
              <a:rPr lang="fi-FI" sz="1600" b="1" dirty="0">
                <a:solidFill>
                  <a:schemeClr val="bg1"/>
                </a:solidFill>
                <a:latin typeface="Arial" panose="020B0604020202020204" pitchFamily="34" charset="0"/>
                <a:cs typeface="Arial" panose="020B0604020202020204" pitchFamily="34" charset="0"/>
              </a:rPr>
              <a:t>Toimistoasiointi: </a:t>
            </a:r>
          </a:p>
          <a:p>
            <a:r>
              <a:rPr lang="fi-FI" sz="1600" dirty="0">
                <a:solidFill>
                  <a:schemeClr val="bg1"/>
                </a:solidFill>
                <a:latin typeface="Arial" panose="020B0604020202020204" pitchFamily="34" charset="0"/>
                <a:cs typeface="Arial" panose="020B0604020202020204" pitchFamily="34" charset="0"/>
              </a:rPr>
              <a:t>ti ja pe klo 9.00–15.00, </a:t>
            </a:r>
          </a:p>
          <a:p>
            <a:r>
              <a:rPr lang="fi-FI" sz="1600" dirty="0">
                <a:solidFill>
                  <a:schemeClr val="bg1"/>
                </a:solidFill>
                <a:latin typeface="Arial" panose="020B0604020202020204" pitchFamily="34" charset="0"/>
                <a:cs typeface="Arial" panose="020B0604020202020204" pitchFamily="34" charset="0"/>
              </a:rPr>
              <a:t>myös ajanvarauksella</a:t>
            </a:r>
          </a:p>
          <a:p>
            <a:endParaRPr lang="fi-FI" sz="1600" dirty="0">
              <a:solidFill>
                <a:schemeClr val="bg1"/>
              </a:solidFill>
              <a:latin typeface="Arial" panose="020B0604020202020204" pitchFamily="34" charset="0"/>
              <a:cs typeface="Arial" panose="020B0604020202020204" pitchFamily="34" charset="0"/>
            </a:endParaRPr>
          </a:p>
          <a:p>
            <a:r>
              <a:rPr lang="fi-FI" sz="1600" dirty="0">
                <a:solidFill>
                  <a:schemeClr val="bg1"/>
                </a:solidFill>
                <a:latin typeface="Arial" panose="020B0604020202020204" pitchFamily="34" charset="0"/>
                <a:cs typeface="Arial" panose="020B0604020202020204" pitchFamily="34" charset="0"/>
              </a:rPr>
              <a:t>Aleksis Kiven katu 10 E 56, </a:t>
            </a:r>
          </a:p>
          <a:p>
            <a:r>
              <a:rPr lang="fi-FI" sz="1600" dirty="0">
                <a:solidFill>
                  <a:schemeClr val="bg1"/>
                </a:solidFill>
                <a:latin typeface="Arial" panose="020B0604020202020204" pitchFamily="34" charset="0"/>
                <a:cs typeface="Arial" panose="020B0604020202020204" pitchFamily="34" charset="0"/>
              </a:rPr>
              <a:t>33210 Tampere</a:t>
            </a:r>
          </a:p>
        </p:txBody>
      </p:sp>
      <p:pic>
        <p:nvPicPr>
          <p:cNvPr id="19" name="Kuva 18">
            <a:extLst>
              <a:ext uri="{FF2B5EF4-FFF2-40B4-BE49-F238E27FC236}">
                <a16:creationId xmlns:a16="http://schemas.microsoft.com/office/drawing/2014/main" id="{952996E6-DA9E-E69D-00EB-140237EE4148}"/>
              </a:ext>
            </a:extLst>
          </p:cNvPr>
          <p:cNvPicPr>
            <a:picLocks noChangeAspect="1"/>
          </p:cNvPicPr>
          <p:nvPr userDrawn="1"/>
        </p:nvPicPr>
        <p:blipFill>
          <a:blip r:embed="rId4"/>
          <a:stretch>
            <a:fillRect/>
          </a:stretch>
        </p:blipFill>
        <p:spPr>
          <a:xfrm>
            <a:off x="682676" y="365125"/>
            <a:ext cx="2510937" cy="1101637"/>
          </a:xfrm>
          <a:prstGeom prst="rect">
            <a:avLst/>
          </a:prstGeom>
        </p:spPr>
      </p:pic>
      <p:grpSp>
        <p:nvGrpSpPr>
          <p:cNvPr id="25" name="Ryhmä 24">
            <a:extLst>
              <a:ext uri="{FF2B5EF4-FFF2-40B4-BE49-F238E27FC236}">
                <a16:creationId xmlns:a16="http://schemas.microsoft.com/office/drawing/2014/main" id="{489021A4-3858-A323-4254-3FB904124E7F}"/>
              </a:ext>
            </a:extLst>
          </p:cNvPr>
          <p:cNvGrpSpPr/>
          <p:nvPr userDrawn="1"/>
        </p:nvGrpSpPr>
        <p:grpSpPr>
          <a:xfrm>
            <a:off x="8157079" y="4782476"/>
            <a:ext cx="1596521" cy="481171"/>
            <a:chOff x="8157079" y="4635867"/>
            <a:chExt cx="1596521" cy="481171"/>
          </a:xfrm>
        </p:grpSpPr>
        <p:sp>
          <p:nvSpPr>
            <p:cNvPr id="20" name="Pyöristetty suorakulmio 19">
              <a:extLst>
                <a:ext uri="{FF2B5EF4-FFF2-40B4-BE49-F238E27FC236}">
                  <a16:creationId xmlns:a16="http://schemas.microsoft.com/office/drawing/2014/main" id="{2F1ABB33-8385-9480-A9E6-CC4D50A84317}"/>
                </a:ext>
              </a:extLst>
            </p:cNvPr>
            <p:cNvSpPr/>
            <p:nvPr userDrawn="1"/>
          </p:nvSpPr>
          <p:spPr>
            <a:xfrm>
              <a:off x="8157079" y="4635867"/>
              <a:ext cx="1556764" cy="481171"/>
            </a:xfrm>
            <a:prstGeom prst="roundRect">
              <a:avLst>
                <a:gd name="adj" fmla="val 50000"/>
              </a:avLst>
            </a:prstGeom>
            <a:noFill/>
            <a:ln w="28575">
              <a:solidFill>
                <a:srgbClr val="77B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kstiruutu 22">
              <a:hlinkClick r:id="rId5"/>
              <a:extLst>
                <a:ext uri="{FF2B5EF4-FFF2-40B4-BE49-F238E27FC236}">
                  <a16:creationId xmlns:a16="http://schemas.microsoft.com/office/drawing/2014/main" id="{10482792-327C-089A-1AE0-9120C2FF45EA}"/>
                </a:ext>
              </a:extLst>
            </p:cNvPr>
            <p:cNvSpPr txBox="1"/>
            <p:nvPr userDrawn="1"/>
          </p:nvSpPr>
          <p:spPr>
            <a:xfrm>
              <a:off x="8196836" y="4691786"/>
              <a:ext cx="1556764" cy="338554"/>
            </a:xfrm>
            <a:prstGeom prst="rect">
              <a:avLst/>
            </a:prstGeom>
            <a:noFill/>
          </p:spPr>
          <p:txBody>
            <a:bodyPr wrap="square">
              <a:spAutoFit/>
            </a:bodyPr>
            <a:lstStyle/>
            <a:p>
              <a:pPr algn="ctr"/>
              <a:r>
                <a:rPr lang="fi-FI" sz="1600" b="1" dirty="0">
                  <a:solidFill>
                    <a:schemeClr val="bg1"/>
                  </a:solidFill>
                  <a:latin typeface="Arial" panose="020B0604020202020204" pitchFamily="34" charset="0"/>
                  <a:cs typeface="Arial" panose="020B0604020202020204" pitchFamily="34" charset="0"/>
                </a:rPr>
                <a:t>Iris-palvelu</a:t>
              </a:r>
            </a:p>
          </p:txBody>
        </p:sp>
      </p:grpSp>
      <p:grpSp>
        <p:nvGrpSpPr>
          <p:cNvPr id="26" name="Ryhmä 25">
            <a:extLst>
              <a:ext uri="{FF2B5EF4-FFF2-40B4-BE49-F238E27FC236}">
                <a16:creationId xmlns:a16="http://schemas.microsoft.com/office/drawing/2014/main" id="{D814D173-ED0F-F584-EDFF-35E1EFD7C3EC}"/>
              </a:ext>
            </a:extLst>
          </p:cNvPr>
          <p:cNvGrpSpPr/>
          <p:nvPr userDrawn="1"/>
        </p:nvGrpSpPr>
        <p:grpSpPr>
          <a:xfrm>
            <a:off x="8157079" y="5484841"/>
            <a:ext cx="1251965" cy="481171"/>
            <a:chOff x="8157079" y="5338232"/>
            <a:chExt cx="1251965" cy="481171"/>
          </a:xfrm>
        </p:grpSpPr>
        <p:sp>
          <p:nvSpPr>
            <p:cNvPr id="21" name="Pyöristetty suorakulmio 20">
              <a:hlinkClick r:id="rId6"/>
              <a:extLst>
                <a:ext uri="{FF2B5EF4-FFF2-40B4-BE49-F238E27FC236}">
                  <a16:creationId xmlns:a16="http://schemas.microsoft.com/office/drawing/2014/main" id="{05968883-FBF1-BA1E-559D-D79FFB78F993}"/>
                </a:ext>
              </a:extLst>
            </p:cNvPr>
            <p:cNvSpPr/>
            <p:nvPr userDrawn="1"/>
          </p:nvSpPr>
          <p:spPr>
            <a:xfrm>
              <a:off x="8157079" y="5338232"/>
              <a:ext cx="1251965" cy="481171"/>
            </a:xfrm>
            <a:prstGeom prst="roundRect">
              <a:avLst>
                <a:gd name="adj" fmla="val 50000"/>
              </a:avLst>
            </a:prstGeom>
            <a:noFill/>
            <a:ln w="28575">
              <a:solidFill>
                <a:srgbClr val="77BA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Tekstiruutu 23">
              <a:extLst>
                <a:ext uri="{FF2B5EF4-FFF2-40B4-BE49-F238E27FC236}">
                  <a16:creationId xmlns:a16="http://schemas.microsoft.com/office/drawing/2014/main" id="{7D0F9318-0278-0D46-9C31-B85AC0C2624E}"/>
                </a:ext>
              </a:extLst>
            </p:cNvPr>
            <p:cNvSpPr txBox="1"/>
            <p:nvPr userDrawn="1"/>
          </p:nvSpPr>
          <p:spPr>
            <a:xfrm>
              <a:off x="8157080" y="5407404"/>
              <a:ext cx="1251964" cy="338554"/>
            </a:xfrm>
            <a:prstGeom prst="rect">
              <a:avLst/>
            </a:prstGeom>
            <a:noFill/>
          </p:spPr>
          <p:txBody>
            <a:bodyPr wrap="square">
              <a:spAutoFit/>
            </a:bodyPr>
            <a:lstStyle/>
            <a:p>
              <a:pPr algn="ctr"/>
              <a:r>
                <a:rPr lang="fi-FI" sz="1600" b="1" dirty="0">
                  <a:solidFill>
                    <a:schemeClr val="bg1"/>
                  </a:solidFill>
                  <a:latin typeface="Arial" panose="020B0604020202020204" pitchFamily="34" charset="0"/>
                  <a:cs typeface="Arial" panose="020B0604020202020204" pitchFamily="34" charset="0"/>
                </a:rPr>
                <a:t>OmaKela</a:t>
              </a:r>
            </a:p>
          </p:txBody>
        </p:sp>
      </p:grpSp>
    </p:spTree>
    <p:extLst>
      <p:ext uri="{BB962C8B-B14F-4D97-AF65-F5344CB8AC3E}">
        <p14:creationId xmlns:p14="http://schemas.microsoft.com/office/powerpoint/2010/main" val="589488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7E53F8E2-2F34-6017-2D1A-DDBF5653FAB6}"/>
              </a:ext>
            </a:extLst>
          </p:cNvPr>
          <p:cNvSpPr>
            <a:spLocks noGrp="1"/>
          </p:cNvSpPr>
          <p:nvPr>
            <p:ph type="dt" sz="half" idx="10"/>
          </p:nvPr>
        </p:nvSpPr>
        <p:spPr/>
        <p:txBody>
          <a:bodyPr/>
          <a:lstStyle/>
          <a:p>
            <a:endParaRPr lang="fi-FI"/>
          </a:p>
        </p:txBody>
      </p:sp>
      <p:sp>
        <p:nvSpPr>
          <p:cNvPr id="3" name="Alatunnisteen paikkamerkki 2">
            <a:extLst>
              <a:ext uri="{FF2B5EF4-FFF2-40B4-BE49-F238E27FC236}">
                <a16:creationId xmlns:a16="http://schemas.microsoft.com/office/drawing/2014/main" id="{A42F6199-2EB6-E021-399B-E7EAB93BE752}"/>
              </a:ext>
            </a:extLst>
          </p:cNvPr>
          <p:cNvSpPr>
            <a:spLocks noGrp="1"/>
          </p:cNvSpPr>
          <p:nvPr>
            <p:ph type="ftr" sz="quarter" idx="11"/>
          </p:nvPr>
        </p:nvSpPr>
        <p:spPr/>
        <p:txBody>
          <a:bodyPr/>
          <a:lstStyle/>
          <a:p>
            <a:r>
              <a:rPr lang="fi-FI" dirty="0"/>
              <a:t>Tampereen kaupunkikonsernin vakuutuskassa</a:t>
            </a:r>
          </a:p>
        </p:txBody>
      </p:sp>
      <p:sp>
        <p:nvSpPr>
          <p:cNvPr id="4" name="Dian numeron paikkamerkki 3">
            <a:extLst>
              <a:ext uri="{FF2B5EF4-FFF2-40B4-BE49-F238E27FC236}">
                <a16:creationId xmlns:a16="http://schemas.microsoft.com/office/drawing/2014/main" id="{2D51EFE5-1928-798A-9BA3-9CE6CAB22BA4}"/>
              </a:ext>
            </a:extLst>
          </p:cNvPr>
          <p:cNvSpPr>
            <a:spLocks noGrp="1"/>
          </p:cNvSpPr>
          <p:nvPr>
            <p:ph type="sldNum" sz="quarter" idx="12"/>
          </p:nvPr>
        </p:nvSpPr>
        <p:spPr/>
        <p:txBody>
          <a:bodyPr/>
          <a:lstStyle/>
          <a:p>
            <a:fld id="{09498464-F989-6E43-A0C2-0EBB2D042D1E}" type="slidenum">
              <a:rPr lang="fi-FI" smtClean="0"/>
              <a:t>‹#›</a:t>
            </a:fld>
            <a:endParaRPr lang="fi-FI"/>
          </a:p>
        </p:txBody>
      </p:sp>
    </p:spTree>
    <p:extLst>
      <p:ext uri="{BB962C8B-B14F-4D97-AF65-F5344CB8AC3E}">
        <p14:creationId xmlns:p14="http://schemas.microsoft.com/office/powerpoint/2010/main" val="391037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9C9A585-006D-9CDA-F35D-4A8F9EE9B3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D97CCFE6-0A6F-5C3D-C687-F6E3570C46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1399E537-F7FD-EF78-6828-9645839BED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262730"/>
                </a:solidFill>
                <a:latin typeface="Arial" panose="020B0604020202020204" pitchFamily="34" charset="0"/>
                <a:cs typeface="Arial" panose="020B0604020202020204" pitchFamily="34" charset="0"/>
              </a:defRPr>
            </a:lvl1pPr>
          </a:lstStyle>
          <a:p>
            <a:endParaRPr lang="fi-FI" dirty="0"/>
          </a:p>
        </p:txBody>
      </p:sp>
      <p:sp>
        <p:nvSpPr>
          <p:cNvPr id="5" name="Alatunnisteen paikkamerkki 4">
            <a:extLst>
              <a:ext uri="{FF2B5EF4-FFF2-40B4-BE49-F238E27FC236}">
                <a16:creationId xmlns:a16="http://schemas.microsoft.com/office/drawing/2014/main" id="{A6CEDA8C-F536-FC0F-BDDC-D8C108B3E3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262730"/>
                </a:solidFill>
                <a:latin typeface="Arial" panose="020B0604020202020204" pitchFamily="34" charset="0"/>
                <a:cs typeface="Arial" panose="020B0604020202020204" pitchFamily="34" charset="0"/>
              </a:defRPr>
            </a:lvl1pPr>
          </a:lstStyle>
          <a:p>
            <a:r>
              <a:rPr lang="fi-FI"/>
              <a:t>Tampereen kaupunkikonsernin vakuuutuskassa</a:t>
            </a:r>
            <a:endParaRPr lang="fi-FI" dirty="0"/>
          </a:p>
        </p:txBody>
      </p:sp>
      <p:sp>
        <p:nvSpPr>
          <p:cNvPr id="6" name="Dian numeron paikkamerkki 5">
            <a:extLst>
              <a:ext uri="{FF2B5EF4-FFF2-40B4-BE49-F238E27FC236}">
                <a16:creationId xmlns:a16="http://schemas.microsoft.com/office/drawing/2014/main" id="{A3272061-99C1-4BE1-11C0-9D66B2A42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62730"/>
                </a:solidFill>
                <a:latin typeface="Arial" panose="020B0604020202020204" pitchFamily="34" charset="0"/>
                <a:cs typeface="Arial" panose="020B0604020202020204" pitchFamily="34" charset="0"/>
              </a:defRPr>
            </a:lvl1pPr>
          </a:lstStyle>
          <a:p>
            <a:fld id="{09498464-F989-6E43-A0C2-0EBB2D042D1E}" type="slidenum">
              <a:rPr lang="fi-FI" smtClean="0"/>
              <a:pPr/>
              <a:t>‹#›</a:t>
            </a:fld>
            <a:endParaRPr lang="fi-FI" dirty="0"/>
          </a:p>
        </p:txBody>
      </p:sp>
    </p:spTree>
    <p:extLst>
      <p:ext uri="{BB962C8B-B14F-4D97-AF65-F5344CB8AC3E}">
        <p14:creationId xmlns:p14="http://schemas.microsoft.com/office/powerpoint/2010/main" val="130284684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60" r:id="rId8"/>
    <p:sldLayoutId id="2147483655" r:id="rId9"/>
  </p:sldLayoutIdLst>
  <p:hf hdr="0" dt="0"/>
  <p:txStyles>
    <p:titleStyle>
      <a:lvl1pPr algn="l" defTabSz="914400" rtl="0" eaLnBrk="1" latinLnBrk="0" hangingPunct="1">
        <a:lnSpc>
          <a:spcPct val="90000"/>
        </a:lnSpc>
        <a:spcBef>
          <a:spcPct val="0"/>
        </a:spcBef>
        <a:buNone/>
        <a:defRPr sz="4400" kern="1200">
          <a:solidFill>
            <a:srgbClr val="26273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6273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273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6273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273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6273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47957A-BEB9-C49C-757E-B17F75533FC7}"/>
              </a:ext>
            </a:extLst>
          </p:cNvPr>
          <p:cNvSpPr>
            <a:spLocks noGrp="1"/>
          </p:cNvSpPr>
          <p:nvPr>
            <p:ph type="ctrTitle"/>
          </p:nvPr>
        </p:nvSpPr>
        <p:spPr/>
        <p:txBody>
          <a:bodyPr/>
          <a:lstStyle/>
          <a:p>
            <a:r>
              <a:rPr lang="fi-FI" dirty="0"/>
              <a:t>Hyvinvointisi</a:t>
            </a:r>
            <a:br>
              <a:rPr lang="fi-FI" dirty="0"/>
            </a:br>
            <a:r>
              <a:rPr lang="fi-FI" dirty="0"/>
              <a:t>tukena</a:t>
            </a:r>
          </a:p>
        </p:txBody>
      </p:sp>
      <p:sp>
        <p:nvSpPr>
          <p:cNvPr id="3" name="Alaotsikko 2">
            <a:extLst>
              <a:ext uri="{FF2B5EF4-FFF2-40B4-BE49-F238E27FC236}">
                <a16:creationId xmlns:a16="http://schemas.microsoft.com/office/drawing/2014/main" id="{9B9EFD12-E4B3-BBEE-0726-7BCBF01E20F0}"/>
              </a:ext>
            </a:extLst>
          </p:cNvPr>
          <p:cNvSpPr>
            <a:spLocks noGrp="1"/>
          </p:cNvSpPr>
          <p:nvPr>
            <p:ph type="subTitle" idx="1"/>
          </p:nvPr>
        </p:nvSpPr>
        <p:spPr/>
        <p:txBody>
          <a:bodyPr/>
          <a:lstStyle/>
          <a:p>
            <a:r>
              <a:rPr lang="fi-FI" dirty="0">
                <a:effectLst/>
              </a:rPr>
              <a:t>Tampereen kaupunkikonsernin vakuutuskassa</a:t>
            </a:r>
          </a:p>
        </p:txBody>
      </p:sp>
    </p:spTree>
    <p:extLst>
      <p:ext uri="{BB962C8B-B14F-4D97-AF65-F5344CB8AC3E}">
        <p14:creationId xmlns:p14="http://schemas.microsoft.com/office/powerpoint/2010/main" val="168871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20D7EE-0F4C-9B1D-66F8-16CF35089EE2}"/>
              </a:ext>
            </a:extLst>
          </p:cNvPr>
          <p:cNvSpPr>
            <a:spLocks noGrp="1"/>
          </p:cNvSpPr>
          <p:nvPr>
            <p:ph type="title"/>
          </p:nvPr>
        </p:nvSpPr>
        <p:spPr>
          <a:xfrm>
            <a:off x="6096000" y="1564338"/>
            <a:ext cx="3972394" cy="1325563"/>
          </a:xfrm>
        </p:spPr>
        <p:txBody>
          <a:bodyPr/>
          <a:lstStyle/>
          <a:p>
            <a:r>
              <a:rPr lang="fi-FI" dirty="0"/>
              <a:t>Hyvinvointisi tukena</a:t>
            </a:r>
          </a:p>
        </p:txBody>
      </p:sp>
      <p:sp>
        <p:nvSpPr>
          <p:cNvPr id="3" name="Sisällön paikkamerkki 2">
            <a:extLst>
              <a:ext uri="{FF2B5EF4-FFF2-40B4-BE49-F238E27FC236}">
                <a16:creationId xmlns:a16="http://schemas.microsoft.com/office/drawing/2014/main" id="{BCAFD30B-EAFE-5375-2C6A-53628E1A924D}"/>
              </a:ext>
            </a:extLst>
          </p:cNvPr>
          <p:cNvSpPr>
            <a:spLocks noGrp="1"/>
          </p:cNvSpPr>
          <p:nvPr>
            <p:ph idx="1"/>
          </p:nvPr>
        </p:nvSpPr>
        <p:spPr>
          <a:xfrm>
            <a:off x="6095999" y="3024838"/>
            <a:ext cx="4336474" cy="2746374"/>
          </a:xfrm>
        </p:spPr>
        <p:txBody>
          <a:bodyPr>
            <a:normAutofit/>
          </a:bodyPr>
          <a:lstStyle/>
          <a:p>
            <a:pPr marL="0" indent="0">
              <a:lnSpc>
                <a:spcPct val="100000"/>
              </a:lnSpc>
              <a:buNone/>
            </a:pPr>
            <a:r>
              <a:rPr lang="fi-FI" sz="1600" kern="100" dirty="0">
                <a:effectLst/>
                <a:ea typeface="Calibri" panose="020F0502020204030204" pitchFamily="34" charset="0"/>
              </a:rPr>
              <a:t>Työsuhteesi etuna olet Tampereen kaupunkikonsernin vakuutuskassan jäsen. Tampereen kaupunkikonsernin vakuutuskassa on työpaikkakassa, joka tarjoaa jäsenilleen </a:t>
            </a:r>
            <a:r>
              <a:rPr lang="fi-FI" sz="1600" b="1" kern="100" dirty="0">
                <a:effectLst/>
                <a:ea typeface="Calibri" panose="020F0502020204030204" pitchFamily="34" charset="0"/>
              </a:rPr>
              <a:t>etuuksia ja palveluja sairauden varalle ja hyvinvoinnin tueksi</a:t>
            </a:r>
            <a:r>
              <a:rPr lang="fi-FI" sz="1600" kern="100" dirty="0">
                <a:effectLst/>
                <a:ea typeface="Calibri" panose="020F0502020204030204" pitchFamily="34" charset="0"/>
              </a:rPr>
              <a:t>. </a:t>
            </a:r>
          </a:p>
          <a:p>
            <a:pPr marL="0" indent="0">
              <a:lnSpc>
                <a:spcPct val="100000"/>
              </a:lnSpc>
              <a:buNone/>
            </a:pPr>
            <a:r>
              <a:rPr lang="fi-FI" sz="1600" kern="100" dirty="0">
                <a:effectLst/>
                <a:ea typeface="Calibri" panose="020F0502020204030204" pitchFamily="34" charset="0"/>
              </a:rPr>
              <a:t>Jokainen jäsen saa itse valita, mitä etua haluaa hyödyntää. Jäsenyys on erityinen yhteinen etumme.</a:t>
            </a:r>
          </a:p>
        </p:txBody>
      </p:sp>
      <p:pic>
        <p:nvPicPr>
          <p:cNvPr id="4" name="Kuva 3">
            <a:extLst>
              <a:ext uri="{FF2B5EF4-FFF2-40B4-BE49-F238E27FC236}">
                <a16:creationId xmlns:a16="http://schemas.microsoft.com/office/drawing/2014/main" id="{5B7ECB1A-615F-C993-2770-D58321E9CC02}"/>
              </a:ext>
            </a:extLst>
          </p:cNvPr>
          <p:cNvPicPr>
            <a:picLocks noChangeAspect="1"/>
          </p:cNvPicPr>
          <p:nvPr/>
        </p:nvPicPr>
        <p:blipFill rotWithShape="1">
          <a:blip r:embed="rId2"/>
          <a:srcRect l="20468" r="25284"/>
          <a:stretch/>
        </p:blipFill>
        <p:spPr>
          <a:xfrm>
            <a:off x="799302" y="651004"/>
            <a:ext cx="4522204" cy="5555991"/>
          </a:xfrm>
          <a:prstGeom prst="roundRect">
            <a:avLst>
              <a:gd name="adj" fmla="val 5609"/>
            </a:avLst>
          </a:prstGeom>
          <a:effectLst>
            <a:softEdge rad="0"/>
          </a:effectLst>
        </p:spPr>
      </p:pic>
      <p:sp>
        <p:nvSpPr>
          <p:cNvPr id="6" name="Alatunnisteen paikkamerkki 4">
            <a:extLst>
              <a:ext uri="{FF2B5EF4-FFF2-40B4-BE49-F238E27FC236}">
                <a16:creationId xmlns:a16="http://schemas.microsoft.com/office/drawing/2014/main" id="{626E0541-3989-248C-6DD9-727C19AB9F38}"/>
              </a:ext>
            </a:extLst>
          </p:cNvPr>
          <p:cNvSpPr>
            <a:spLocks noGrp="1"/>
          </p:cNvSpPr>
          <p:nvPr>
            <p:ph type="ftr" sz="quarter" idx="11"/>
          </p:nvPr>
        </p:nvSpPr>
        <p:spPr>
          <a:xfrm>
            <a:off x="4038600" y="6356350"/>
            <a:ext cx="4114800" cy="365125"/>
          </a:xfrm>
        </p:spPr>
        <p:txBody>
          <a:bodyPr/>
          <a:lstStyle>
            <a:lvl1pPr>
              <a:defRPr>
                <a:solidFill>
                  <a:srgbClr val="262730"/>
                </a:solidFill>
              </a:defRPr>
            </a:lvl1pPr>
          </a:lstStyle>
          <a:p>
            <a:r>
              <a:rPr lang="fi-FI" dirty="0"/>
              <a:t>Tampereen kaupunkikonsernin vakuutuskassa</a:t>
            </a:r>
          </a:p>
        </p:txBody>
      </p:sp>
      <p:sp>
        <p:nvSpPr>
          <p:cNvPr id="7" name="Dian numeron paikkamerkki 6">
            <a:extLst>
              <a:ext uri="{FF2B5EF4-FFF2-40B4-BE49-F238E27FC236}">
                <a16:creationId xmlns:a16="http://schemas.microsoft.com/office/drawing/2014/main" id="{4FE78EFD-DA01-9021-EE36-B4D5125E30FD}"/>
              </a:ext>
            </a:extLst>
          </p:cNvPr>
          <p:cNvSpPr>
            <a:spLocks noGrp="1"/>
          </p:cNvSpPr>
          <p:nvPr>
            <p:ph type="sldNum" sz="quarter" idx="12"/>
          </p:nvPr>
        </p:nvSpPr>
        <p:spPr/>
        <p:txBody>
          <a:bodyPr/>
          <a:lstStyle/>
          <a:p>
            <a:fld id="{09498464-F989-6E43-A0C2-0EBB2D042D1E}" type="slidenum">
              <a:rPr lang="fi-FI" smtClean="0"/>
              <a:pPr/>
              <a:t>2</a:t>
            </a:fld>
            <a:endParaRPr lang="fi-FI" dirty="0"/>
          </a:p>
        </p:txBody>
      </p:sp>
    </p:spTree>
    <p:extLst>
      <p:ext uri="{BB962C8B-B14F-4D97-AF65-F5344CB8AC3E}">
        <p14:creationId xmlns:p14="http://schemas.microsoft.com/office/powerpoint/2010/main" val="283047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in paikkamerkki 9">
            <a:extLst>
              <a:ext uri="{FF2B5EF4-FFF2-40B4-BE49-F238E27FC236}">
                <a16:creationId xmlns:a16="http://schemas.microsoft.com/office/drawing/2014/main" id="{27CA5D4A-DD53-4AF5-D81D-5DFB67EC5200}"/>
              </a:ext>
            </a:extLst>
          </p:cNvPr>
          <p:cNvSpPr>
            <a:spLocks noGrp="1"/>
          </p:cNvSpPr>
          <p:nvPr>
            <p:ph type="body" sz="quarter" idx="3"/>
          </p:nvPr>
        </p:nvSpPr>
        <p:spPr>
          <a:xfrm>
            <a:off x="4420393" y="1561341"/>
            <a:ext cx="2640495" cy="823912"/>
          </a:xfrm>
        </p:spPr>
        <p:txBody>
          <a:bodyPr>
            <a:normAutofit/>
          </a:bodyPr>
          <a:lstStyle/>
          <a:p>
            <a:r>
              <a:rPr lang="fi-FI" sz="2000" dirty="0"/>
              <a:t>Sujuvat palvelut</a:t>
            </a:r>
          </a:p>
        </p:txBody>
      </p:sp>
      <p:sp>
        <p:nvSpPr>
          <p:cNvPr id="11" name="Sisällön paikkamerkki 10">
            <a:extLst>
              <a:ext uri="{FF2B5EF4-FFF2-40B4-BE49-F238E27FC236}">
                <a16:creationId xmlns:a16="http://schemas.microsoft.com/office/drawing/2014/main" id="{C56566E2-DD72-5BA4-CDBF-AF9EDB99872D}"/>
              </a:ext>
            </a:extLst>
          </p:cNvPr>
          <p:cNvSpPr>
            <a:spLocks noGrp="1"/>
          </p:cNvSpPr>
          <p:nvPr>
            <p:ph sz="quarter" idx="4"/>
          </p:nvPr>
        </p:nvSpPr>
        <p:spPr>
          <a:xfrm>
            <a:off x="4427984" y="2551940"/>
            <a:ext cx="3351213" cy="2497138"/>
          </a:xfrm>
        </p:spPr>
        <p:txBody>
          <a:bodyPr>
            <a:normAutofit lnSpcReduction="10000"/>
          </a:bodyPr>
          <a:lstStyle/>
          <a:p>
            <a:pPr marL="0" indent="0">
              <a:lnSpc>
                <a:spcPct val="100000"/>
              </a:lnSpc>
              <a:buNone/>
            </a:pPr>
            <a:r>
              <a:rPr lang="fi-FI" sz="1400" dirty="0">
                <a:effectLst/>
              </a:rPr>
              <a:t>Kun huolehdit itsestäsi tai tarvitset sairaanhoitoa, korvaamme kulujasi sääntöjemme mukaisesti. Palvelemme yksilöllisesti ja joustavasti, sinulle sopivalla tavalla. Sähköiset palvelumme ovat käytettävissäsi 24/7. Meidät tavoitat tarvittaessa myös sähköpostilla, soittamalla tai piipahtamalla toimistollemme. </a:t>
            </a:r>
          </a:p>
          <a:p>
            <a:pPr marL="0" indent="0">
              <a:lnSpc>
                <a:spcPct val="100000"/>
              </a:lnSpc>
              <a:buNone/>
            </a:pPr>
            <a:r>
              <a:rPr lang="fi-FI" sz="1400" dirty="0">
                <a:effectLst/>
              </a:rPr>
              <a:t>Lisäksi </a:t>
            </a:r>
            <a:r>
              <a:rPr lang="fi-FI" sz="1400" dirty="0"/>
              <a:t>useat</a:t>
            </a:r>
            <a:r>
              <a:rPr lang="fi-FI" sz="1400" dirty="0">
                <a:effectLst/>
              </a:rPr>
              <a:t> Kela-asiat hoituvat kauttamme helposti ja kätevästi.</a:t>
            </a:r>
          </a:p>
          <a:p>
            <a:pPr marL="0" indent="0">
              <a:lnSpc>
                <a:spcPct val="100000"/>
              </a:lnSpc>
              <a:buNone/>
            </a:pPr>
            <a:endParaRPr lang="fi-FI" sz="1400" dirty="0"/>
          </a:p>
        </p:txBody>
      </p:sp>
      <p:sp>
        <p:nvSpPr>
          <p:cNvPr id="5" name="Alatunnisteen paikkamerkki 4">
            <a:extLst>
              <a:ext uri="{FF2B5EF4-FFF2-40B4-BE49-F238E27FC236}">
                <a16:creationId xmlns:a16="http://schemas.microsoft.com/office/drawing/2014/main" id="{91FADC36-6223-6B4B-9580-6FA53EC5CFF2}"/>
              </a:ext>
            </a:extLst>
          </p:cNvPr>
          <p:cNvSpPr>
            <a:spLocks noGrp="1"/>
          </p:cNvSpPr>
          <p:nvPr>
            <p:ph type="ftr" sz="quarter" idx="11"/>
          </p:nvPr>
        </p:nvSpPr>
        <p:spPr/>
        <p:txBody>
          <a:bodyPr/>
          <a:lstStyle/>
          <a:p>
            <a:r>
              <a:rPr lang="fi-FI" dirty="0"/>
              <a:t>Tampereen kaupunkikonsernin vakuutuskassa</a:t>
            </a:r>
          </a:p>
        </p:txBody>
      </p:sp>
      <p:sp>
        <p:nvSpPr>
          <p:cNvPr id="6" name="Dian numeron paikkamerkki 5">
            <a:extLst>
              <a:ext uri="{FF2B5EF4-FFF2-40B4-BE49-F238E27FC236}">
                <a16:creationId xmlns:a16="http://schemas.microsoft.com/office/drawing/2014/main" id="{8BB14D85-3258-79AB-F568-FA5D9F9BC1D5}"/>
              </a:ext>
            </a:extLst>
          </p:cNvPr>
          <p:cNvSpPr>
            <a:spLocks noGrp="1"/>
          </p:cNvSpPr>
          <p:nvPr>
            <p:ph type="sldNum" sz="quarter" idx="12"/>
          </p:nvPr>
        </p:nvSpPr>
        <p:spPr/>
        <p:txBody>
          <a:bodyPr/>
          <a:lstStyle/>
          <a:p>
            <a:fld id="{09498464-F989-6E43-A0C2-0EBB2D042D1E}" type="slidenum">
              <a:rPr lang="fi-FI" smtClean="0"/>
              <a:t>3</a:t>
            </a:fld>
            <a:endParaRPr lang="fi-FI"/>
          </a:p>
        </p:txBody>
      </p:sp>
      <p:sp>
        <p:nvSpPr>
          <p:cNvPr id="8" name="Tekstin paikkamerkki 7">
            <a:extLst>
              <a:ext uri="{FF2B5EF4-FFF2-40B4-BE49-F238E27FC236}">
                <a16:creationId xmlns:a16="http://schemas.microsoft.com/office/drawing/2014/main" id="{9BD25D10-7583-A331-61EF-1259958D7AC4}"/>
              </a:ext>
            </a:extLst>
          </p:cNvPr>
          <p:cNvSpPr>
            <a:spLocks noGrp="1"/>
          </p:cNvSpPr>
          <p:nvPr>
            <p:ph type="body" idx="1"/>
          </p:nvPr>
        </p:nvSpPr>
        <p:spPr>
          <a:xfrm>
            <a:off x="687387" y="1561341"/>
            <a:ext cx="3351213" cy="823912"/>
          </a:xfrm>
        </p:spPr>
        <p:txBody>
          <a:bodyPr>
            <a:normAutofit/>
          </a:bodyPr>
          <a:lstStyle/>
          <a:p>
            <a:r>
              <a:rPr lang="fi-FI" sz="2000" dirty="0">
                <a:effectLst/>
              </a:rPr>
              <a:t>Tukea jäsentemme arkeen</a:t>
            </a:r>
          </a:p>
        </p:txBody>
      </p:sp>
      <p:sp>
        <p:nvSpPr>
          <p:cNvPr id="9" name="Sisällön paikkamerkki 8">
            <a:extLst>
              <a:ext uri="{FF2B5EF4-FFF2-40B4-BE49-F238E27FC236}">
                <a16:creationId xmlns:a16="http://schemas.microsoft.com/office/drawing/2014/main" id="{7C7CA051-6F60-67C7-9765-4DE0E9AD656C}"/>
              </a:ext>
            </a:extLst>
          </p:cNvPr>
          <p:cNvSpPr>
            <a:spLocks noGrp="1"/>
          </p:cNvSpPr>
          <p:nvPr>
            <p:ph sz="half" idx="2"/>
          </p:nvPr>
        </p:nvSpPr>
        <p:spPr>
          <a:xfrm>
            <a:off x="687387" y="2551941"/>
            <a:ext cx="3351213" cy="2497138"/>
          </a:xfrm>
        </p:spPr>
        <p:txBody>
          <a:bodyPr numCol="1">
            <a:normAutofit lnSpcReduction="10000"/>
          </a:bodyPr>
          <a:lstStyle/>
          <a:p>
            <a:pPr marL="0" indent="0">
              <a:lnSpc>
                <a:spcPct val="100000"/>
              </a:lnSpc>
              <a:buNone/>
            </a:pPr>
            <a:r>
              <a:rPr lang="fi-FI" sz="1400" dirty="0">
                <a:effectLst/>
              </a:rPr>
              <a:t>Tarjoamme jäsenillemme etuuksia, joilla terveyden ja hyvinvoinnin palveluja korvataan joko kokonaisuudessaan tai osittain. Jo vuosisadan ajan olemme sitoutuneet sääntöjemme puitteissa korvaamaan jäsentemme kuluja aina kun se on mahdollista. </a:t>
            </a:r>
          </a:p>
          <a:p>
            <a:pPr marL="0" indent="0">
              <a:lnSpc>
                <a:spcPct val="100000"/>
              </a:lnSpc>
              <a:buNone/>
            </a:pPr>
            <a:r>
              <a:rPr lang="fi-FI" sz="1400" dirty="0">
                <a:effectLst/>
              </a:rPr>
              <a:t>Vaikka maailma ympärillä muuttuu, me pysymme vahvasti sitoutuneina tukemaan sinua. </a:t>
            </a:r>
          </a:p>
          <a:p>
            <a:endParaRPr lang="fi-FI" sz="1400" dirty="0"/>
          </a:p>
        </p:txBody>
      </p:sp>
      <p:sp>
        <p:nvSpPr>
          <p:cNvPr id="16" name="Tekstin paikkamerkki 9">
            <a:extLst>
              <a:ext uri="{FF2B5EF4-FFF2-40B4-BE49-F238E27FC236}">
                <a16:creationId xmlns:a16="http://schemas.microsoft.com/office/drawing/2014/main" id="{219947EF-BEF6-576B-8CCA-A07ED9FEF51E}"/>
              </a:ext>
            </a:extLst>
          </p:cNvPr>
          <p:cNvSpPr txBox="1">
            <a:spLocks/>
          </p:cNvSpPr>
          <p:nvPr/>
        </p:nvSpPr>
        <p:spPr>
          <a:xfrm>
            <a:off x="8153400" y="1561341"/>
            <a:ext cx="3351213"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262730"/>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rgbClr val="262730"/>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rgbClr val="262730"/>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rgbClr val="262730"/>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rgbClr val="262730"/>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fi-FI" sz="2000" dirty="0"/>
              <a:t>Erityinen työsuhde-etu</a:t>
            </a:r>
          </a:p>
        </p:txBody>
      </p:sp>
      <p:sp>
        <p:nvSpPr>
          <p:cNvPr id="19" name="Sisällön paikkamerkki 10">
            <a:extLst>
              <a:ext uri="{FF2B5EF4-FFF2-40B4-BE49-F238E27FC236}">
                <a16:creationId xmlns:a16="http://schemas.microsoft.com/office/drawing/2014/main" id="{39148D3C-C04D-A519-BF92-2A37F17C5148}"/>
              </a:ext>
            </a:extLst>
          </p:cNvPr>
          <p:cNvSpPr txBox="1">
            <a:spLocks/>
          </p:cNvSpPr>
          <p:nvPr/>
        </p:nvSpPr>
        <p:spPr>
          <a:xfrm>
            <a:off x="8153400" y="2551940"/>
            <a:ext cx="3351213" cy="2497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6273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273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6273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273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6273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fi-FI" sz="1400" dirty="0">
                <a:effectLst/>
              </a:rPr>
              <a:t>Kassan jäsenyys on etu, jota kannattaa käyttää. Korvaamme kulujasi aina kun se on sääntöjen puitteissa mahdollista. Voit itse valita, mitä etuuksia haluat hyödyntää saadaksesi vastinetta jäsenmaksullesi. Voit myös vaikuttaa siihen, mitä etuuksia vakuutuskassa jäsenilleen tarjoaa. </a:t>
            </a:r>
          </a:p>
          <a:p>
            <a:pPr marL="0" indent="0">
              <a:lnSpc>
                <a:spcPct val="100000"/>
              </a:lnSpc>
              <a:buNone/>
            </a:pPr>
            <a:r>
              <a:rPr lang="fi-FI" sz="1400" dirty="0">
                <a:effectLst/>
              </a:rPr>
              <a:t>Tampereen kaupunkikonsernin vakuutuskassa on hyvinvointisi tukena.</a:t>
            </a:r>
          </a:p>
          <a:p>
            <a:pPr marL="0" indent="0">
              <a:lnSpc>
                <a:spcPct val="100000"/>
              </a:lnSpc>
              <a:buNone/>
            </a:pPr>
            <a:endParaRPr lang="fi-FI" sz="1400" dirty="0"/>
          </a:p>
        </p:txBody>
      </p:sp>
    </p:spTree>
    <p:extLst>
      <p:ext uri="{BB962C8B-B14F-4D97-AF65-F5344CB8AC3E}">
        <p14:creationId xmlns:p14="http://schemas.microsoft.com/office/powerpoint/2010/main" val="2635715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yöristetty suorakulmio 9">
            <a:extLst>
              <a:ext uri="{FF2B5EF4-FFF2-40B4-BE49-F238E27FC236}">
                <a16:creationId xmlns:a16="http://schemas.microsoft.com/office/drawing/2014/main" id="{2E42B945-7F92-08D2-0A93-1F514DA2060E}"/>
              </a:ext>
            </a:extLst>
          </p:cNvPr>
          <p:cNvSpPr/>
          <p:nvPr/>
        </p:nvSpPr>
        <p:spPr>
          <a:xfrm>
            <a:off x="6198291" y="2560320"/>
            <a:ext cx="5158825" cy="3261359"/>
          </a:xfrm>
          <a:prstGeom prst="roundRect">
            <a:avLst>
              <a:gd name="adj" fmla="val 5417"/>
            </a:avLst>
          </a:prstGeom>
          <a:solidFill>
            <a:srgbClr val="A3C4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Pyöristetty suorakulmio 7">
            <a:extLst>
              <a:ext uri="{FF2B5EF4-FFF2-40B4-BE49-F238E27FC236}">
                <a16:creationId xmlns:a16="http://schemas.microsoft.com/office/drawing/2014/main" id="{B7326AFF-EA66-B739-B43A-623C60413496}"/>
              </a:ext>
            </a:extLst>
          </p:cNvPr>
          <p:cNvSpPr/>
          <p:nvPr/>
        </p:nvSpPr>
        <p:spPr>
          <a:xfrm>
            <a:off x="834886" y="2560319"/>
            <a:ext cx="5158825" cy="3261360"/>
          </a:xfrm>
          <a:prstGeom prst="roundRect">
            <a:avLst>
              <a:gd name="adj" fmla="val 5417"/>
            </a:avLst>
          </a:prstGeom>
          <a:solidFill>
            <a:srgbClr val="A3C4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48035CF5-8731-BABD-81CA-652B3B622B67}"/>
              </a:ext>
            </a:extLst>
          </p:cNvPr>
          <p:cNvSpPr>
            <a:spLocks noGrp="1"/>
          </p:cNvSpPr>
          <p:nvPr>
            <p:ph type="title"/>
          </p:nvPr>
        </p:nvSpPr>
        <p:spPr>
          <a:xfrm>
            <a:off x="838200" y="933894"/>
            <a:ext cx="10515600" cy="1390069"/>
          </a:xfrm>
        </p:spPr>
        <p:txBody>
          <a:bodyPr>
            <a:noAutofit/>
          </a:bodyPr>
          <a:lstStyle/>
          <a:p>
            <a:r>
              <a:rPr lang="fi-FI" sz="2800" dirty="0">
                <a:effectLst/>
              </a:rPr>
              <a:t>Olet vakuutuskassan jäsen, mikäli olet seuraavien työnantajien palvelussuhteessa. Työnantajasi perii jäsenmaksun suoraan palkastasi.</a:t>
            </a:r>
            <a:endParaRPr lang="fi-FI" sz="2800" dirty="0"/>
          </a:p>
        </p:txBody>
      </p:sp>
      <p:sp>
        <p:nvSpPr>
          <p:cNvPr id="4" name="Dian numeron paikkamerkki 3">
            <a:extLst>
              <a:ext uri="{FF2B5EF4-FFF2-40B4-BE49-F238E27FC236}">
                <a16:creationId xmlns:a16="http://schemas.microsoft.com/office/drawing/2014/main" id="{0A164284-9DF2-F4EF-6917-E7E23AB90F43}"/>
              </a:ext>
            </a:extLst>
          </p:cNvPr>
          <p:cNvSpPr>
            <a:spLocks noGrp="1"/>
          </p:cNvSpPr>
          <p:nvPr>
            <p:ph type="sldNum" sz="quarter" idx="12"/>
          </p:nvPr>
        </p:nvSpPr>
        <p:spPr/>
        <p:txBody>
          <a:bodyPr/>
          <a:lstStyle/>
          <a:p>
            <a:fld id="{09498464-F989-6E43-A0C2-0EBB2D042D1E}" type="slidenum">
              <a:rPr lang="fi-FI" smtClean="0"/>
              <a:pPr/>
              <a:t>4</a:t>
            </a:fld>
            <a:endParaRPr lang="fi-FI" dirty="0"/>
          </a:p>
        </p:txBody>
      </p:sp>
      <p:sp>
        <p:nvSpPr>
          <p:cNvPr id="5" name="Alatunnisteen paikkamerkki 4">
            <a:extLst>
              <a:ext uri="{FF2B5EF4-FFF2-40B4-BE49-F238E27FC236}">
                <a16:creationId xmlns:a16="http://schemas.microsoft.com/office/drawing/2014/main" id="{02597ED6-9E49-A788-C24C-E6072922F3F4}"/>
              </a:ext>
            </a:extLst>
          </p:cNvPr>
          <p:cNvSpPr>
            <a:spLocks noGrp="1"/>
          </p:cNvSpPr>
          <p:nvPr>
            <p:ph type="ftr" sz="quarter" idx="11"/>
          </p:nvPr>
        </p:nvSpPr>
        <p:spPr/>
        <p:txBody>
          <a:bodyPr/>
          <a:lstStyle/>
          <a:p>
            <a:r>
              <a:rPr lang="fi-FI" dirty="0"/>
              <a:t>Tampereen kaupunkikonsernin vakuutuskassa</a:t>
            </a:r>
          </a:p>
        </p:txBody>
      </p:sp>
      <p:sp>
        <p:nvSpPr>
          <p:cNvPr id="12" name="Tekstiruutu 11">
            <a:extLst>
              <a:ext uri="{FF2B5EF4-FFF2-40B4-BE49-F238E27FC236}">
                <a16:creationId xmlns:a16="http://schemas.microsoft.com/office/drawing/2014/main" id="{B65F767C-5DC8-7B64-36C8-E8A2731F1B41}"/>
              </a:ext>
            </a:extLst>
          </p:cNvPr>
          <p:cNvSpPr txBox="1"/>
          <p:nvPr/>
        </p:nvSpPr>
        <p:spPr>
          <a:xfrm>
            <a:off x="6584054" y="2790616"/>
            <a:ext cx="4387298" cy="2800767"/>
          </a:xfrm>
          <a:prstGeom prst="rect">
            <a:avLst/>
          </a:prstGeom>
          <a:noFill/>
        </p:spPr>
        <p:txBody>
          <a:bodyPr wrap="square">
            <a:spAutoFit/>
          </a:bodyPr>
          <a:lstStyle/>
          <a:p>
            <a:pPr marL="285750" indent="-285750">
              <a:buFont typeface="Arial" panose="020B0604020202020204" pitchFamily="34" charset="0"/>
              <a:buChar char="•"/>
            </a:pPr>
            <a:r>
              <a:rPr lang="fi-FI" sz="1600" dirty="0">
                <a:solidFill>
                  <a:srgbClr val="262730"/>
                </a:solidFill>
                <a:latin typeface="Arial" panose="020B0604020202020204" pitchFamily="34" charset="0"/>
                <a:cs typeface="Arial" panose="020B0604020202020204" pitchFamily="34" charset="0"/>
              </a:rPr>
              <a:t>Pirkanmaan Voimia Oy</a:t>
            </a:r>
          </a:p>
          <a:p>
            <a:pPr marL="285750" indent="-285750">
              <a:buFont typeface="Arial" panose="020B0604020202020204" pitchFamily="34" charset="0"/>
              <a:buChar char="•"/>
            </a:pPr>
            <a:r>
              <a:rPr lang="fi-FI" sz="1600" dirty="0" err="1">
                <a:solidFill>
                  <a:srgbClr val="262730"/>
                </a:solidFill>
                <a:latin typeface="Arial" panose="020B0604020202020204" pitchFamily="34" charset="0"/>
                <a:cs typeface="Arial" panose="020B0604020202020204" pitchFamily="34" charset="0"/>
              </a:rPr>
              <a:t>Finnpark</a:t>
            </a:r>
            <a:r>
              <a:rPr lang="fi-FI" sz="1600" dirty="0">
                <a:solidFill>
                  <a:srgbClr val="262730"/>
                </a:solidFill>
                <a:latin typeface="Arial" panose="020B0604020202020204" pitchFamily="34" charset="0"/>
                <a:cs typeface="Arial" panose="020B0604020202020204" pitchFamily="34" charset="0"/>
              </a:rPr>
              <a:t> Oy</a:t>
            </a:r>
          </a:p>
          <a:p>
            <a:pPr marL="285750" indent="-285750">
              <a:buFont typeface="Arial" panose="020B0604020202020204" pitchFamily="34" charset="0"/>
              <a:buChar char="•"/>
            </a:pPr>
            <a:r>
              <a:rPr lang="fi-FI" sz="1600" dirty="0" err="1">
                <a:solidFill>
                  <a:srgbClr val="262730"/>
                </a:solidFill>
                <a:latin typeface="Arial" panose="020B0604020202020204" pitchFamily="34" charset="0"/>
                <a:cs typeface="Arial" panose="020B0604020202020204" pitchFamily="34" charset="0"/>
              </a:rPr>
              <a:t>Finnpark</a:t>
            </a:r>
            <a:r>
              <a:rPr lang="fi-FI" sz="1600" dirty="0">
                <a:solidFill>
                  <a:srgbClr val="262730"/>
                </a:solidFill>
                <a:latin typeface="Arial" panose="020B0604020202020204" pitchFamily="34" charset="0"/>
                <a:cs typeface="Arial" panose="020B0604020202020204" pitchFamily="34" charset="0"/>
              </a:rPr>
              <a:t> Kiinteistö Management Oy</a:t>
            </a:r>
          </a:p>
          <a:p>
            <a:pPr marL="285750" indent="-285750">
              <a:buFont typeface="Arial" panose="020B0604020202020204" pitchFamily="34" charset="0"/>
              <a:buChar char="•"/>
            </a:pPr>
            <a:r>
              <a:rPr lang="fi-FI" sz="1600" dirty="0" err="1">
                <a:solidFill>
                  <a:srgbClr val="262730"/>
                </a:solidFill>
                <a:latin typeface="Arial" panose="020B0604020202020204" pitchFamily="34" charset="0"/>
                <a:cs typeface="Arial" panose="020B0604020202020204" pitchFamily="34" charset="0"/>
              </a:rPr>
              <a:t>FinnPark</a:t>
            </a:r>
            <a:r>
              <a:rPr lang="fi-FI" sz="1600" dirty="0">
                <a:solidFill>
                  <a:srgbClr val="262730"/>
                </a:solidFill>
                <a:latin typeface="Arial" panose="020B0604020202020204" pitchFamily="34" charset="0"/>
                <a:cs typeface="Arial" panose="020B0604020202020204" pitchFamily="34" charset="0"/>
              </a:rPr>
              <a:t> </a:t>
            </a:r>
            <a:r>
              <a:rPr lang="fi-FI" sz="1600" dirty="0" err="1">
                <a:solidFill>
                  <a:srgbClr val="262730"/>
                </a:solidFill>
                <a:latin typeface="Arial" panose="020B0604020202020204" pitchFamily="34" charset="0"/>
                <a:cs typeface="Arial" panose="020B0604020202020204" pitchFamily="34" charset="0"/>
              </a:rPr>
              <a:t>Parkisto</a:t>
            </a:r>
            <a:r>
              <a:rPr lang="fi-FI" sz="1600" dirty="0">
                <a:solidFill>
                  <a:srgbClr val="262730"/>
                </a:solidFill>
                <a:latin typeface="Arial" panose="020B0604020202020204" pitchFamily="34" charset="0"/>
                <a:cs typeface="Arial" panose="020B0604020202020204" pitchFamily="34" charset="0"/>
              </a:rPr>
              <a:t> Oy</a:t>
            </a:r>
          </a:p>
          <a:p>
            <a:pPr marL="285750" indent="-285750">
              <a:buFont typeface="Arial" panose="020B0604020202020204" pitchFamily="34" charset="0"/>
              <a:buChar char="•"/>
            </a:pPr>
            <a:r>
              <a:rPr lang="fi-FI" sz="1600" dirty="0" err="1">
                <a:solidFill>
                  <a:srgbClr val="262730"/>
                </a:solidFill>
                <a:latin typeface="Arial" panose="020B0604020202020204" pitchFamily="34" charset="0"/>
                <a:cs typeface="Arial" panose="020B0604020202020204" pitchFamily="34" charset="0"/>
              </a:rPr>
              <a:t>Finnpark</a:t>
            </a:r>
            <a:r>
              <a:rPr lang="fi-FI" sz="1600" dirty="0">
                <a:solidFill>
                  <a:srgbClr val="262730"/>
                </a:solidFill>
                <a:latin typeface="Arial" panose="020B0604020202020204" pitchFamily="34" charset="0"/>
                <a:cs typeface="Arial" panose="020B0604020202020204" pitchFamily="34" charset="0"/>
              </a:rPr>
              <a:t> Pysäköinti Oy</a:t>
            </a:r>
          </a:p>
          <a:p>
            <a:pPr marL="285750" indent="-285750">
              <a:buFont typeface="Arial" panose="020B0604020202020204" pitchFamily="34" charset="0"/>
              <a:buChar char="•"/>
            </a:pPr>
            <a:r>
              <a:rPr lang="fi-FI" sz="1600" dirty="0" err="1">
                <a:solidFill>
                  <a:srgbClr val="262730"/>
                </a:solidFill>
                <a:latin typeface="Arial" panose="020B0604020202020204" pitchFamily="34" charset="0"/>
                <a:cs typeface="Arial" panose="020B0604020202020204" pitchFamily="34" charset="0"/>
              </a:rPr>
              <a:t>Moovy</a:t>
            </a:r>
            <a:r>
              <a:rPr lang="fi-FI" sz="1600" dirty="0">
                <a:solidFill>
                  <a:srgbClr val="262730"/>
                </a:solidFill>
                <a:latin typeface="Arial" panose="020B0604020202020204" pitchFamily="34" charset="0"/>
                <a:cs typeface="Arial" panose="020B0604020202020204" pitchFamily="34" charset="0"/>
              </a:rPr>
              <a:t> Oy</a:t>
            </a:r>
          </a:p>
          <a:p>
            <a:pPr marL="285750" indent="-285750">
              <a:buFont typeface="Arial" panose="020B0604020202020204" pitchFamily="34" charset="0"/>
              <a:buChar char="•"/>
            </a:pPr>
            <a:r>
              <a:rPr lang="fi-FI" sz="1600" dirty="0">
                <a:solidFill>
                  <a:srgbClr val="262730"/>
                </a:solidFill>
                <a:latin typeface="Arial" panose="020B0604020202020204" pitchFamily="34" charset="0"/>
                <a:cs typeface="Arial" panose="020B0604020202020204" pitchFamily="34" charset="0"/>
              </a:rPr>
              <a:t>Tampereen Kaupunkiliikenne Oy</a:t>
            </a:r>
          </a:p>
          <a:p>
            <a:pPr marL="285750" indent="-285750">
              <a:buFont typeface="Arial" panose="020B0604020202020204" pitchFamily="34" charset="0"/>
              <a:buChar char="•"/>
            </a:pPr>
            <a:r>
              <a:rPr lang="fi-FI" sz="1600" dirty="0">
                <a:solidFill>
                  <a:srgbClr val="262730"/>
                </a:solidFill>
                <a:latin typeface="Arial" panose="020B0604020202020204" pitchFamily="34" charset="0"/>
                <a:cs typeface="Arial" panose="020B0604020202020204" pitchFamily="34" charset="0"/>
              </a:rPr>
              <a:t>Tampereen kaupunkikonsernin vakuutuskassa</a:t>
            </a:r>
          </a:p>
          <a:p>
            <a:pPr marL="285750" indent="-285750">
              <a:buFont typeface="Arial" panose="020B0604020202020204" pitchFamily="34" charset="0"/>
              <a:buChar char="•"/>
            </a:pPr>
            <a:r>
              <a:rPr lang="fi-FI" sz="1600" dirty="0">
                <a:solidFill>
                  <a:srgbClr val="262730"/>
                </a:solidFill>
                <a:latin typeface="Arial" panose="020B0604020202020204" pitchFamily="34" charset="0"/>
                <a:cs typeface="Arial" panose="020B0604020202020204" pitchFamily="34" charset="0"/>
              </a:rPr>
              <a:t>Tampereen kaupungin pormestari ja apulaispormestarit</a:t>
            </a:r>
          </a:p>
        </p:txBody>
      </p:sp>
      <p:sp>
        <p:nvSpPr>
          <p:cNvPr id="9" name="Tekstiruutu 8">
            <a:extLst>
              <a:ext uri="{FF2B5EF4-FFF2-40B4-BE49-F238E27FC236}">
                <a16:creationId xmlns:a16="http://schemas.microsoft.com/office/drawing/2014/main" id="{2D00EE85-F360-128C-1446-B56F757DF035}"/>
              </a:ext>
            </a:extLst>
          </p:cNvPr>
          <p:cNvSpPr txBox="1"/>
          <p:nvPr/>
        </p:nvSpPr>
        <p:spPr>
          <a:xfrm>
            <a:off x="1214613" y="2790616"/>
            <a:ext cx="4387298" cy="2800767"/>
          </a:xfrm>
          <a:prstGeom prst="rect">
            <a:avLst/>
          </a:prstGeom>
          <a:noFill/>
        </p:spPr>
        <p:txBody>
          <a:bodyPr wrap="square">
            <a:spAutoFit/>
          </a:bodyPr>
          <a:lstStyle/>
          <a:p>
            <a:pPr marL="285750" indent="-285750">
              <a:buFont typeface="Arial" panose="020B0604020202020204" pitchFamily="34" charset="0"/>
              <a:buChar char="•"/>
            </a:pPr>
            <a:r>
              <a:rPr lang="fi-FI" sz="1600" dirty="0">
                <a:solidFill>
                  <a:srgbClr val="262730"/>
                </a:solidFill>
                <a:effectLst/>
                <a:latin typeface="Arial" panose="020B0604020202020204" pitchFamily="34" charset="0"/>
                <a:cs typeface="Arial" panose="020B0604020202020204" pitchFamily="34" charset="0"/>
              </a:rPr>
              <a:t>Tampereen kaupunki</a:t>
            </a:r>
          </a:p>
          <a:p>
            <a:pPr marL="285750" indent="-285750">
              <a:buFont typeface="Arial" panose="020B0604020202020204" pitchFamily="34" charset="0"/>
              <a:buChar char="•"/>
            </a:pPr>
            <a:r>
              <a:rPr lang="fi-FI" sz="1600" dirty="0">
                <a:solidFill>
                  <a:srgbClr val="262730"/>
                </a:solidFill>
                <a:effectLst/>
                <a:latin typeface="Arial" panose="020B0604020202020204" pitchFamily="34" charset="0"/>
                <a:cs typeface="Arial" panose="020B0604020202020204" pitchFamily="34" charset="0"/>
              </a:rPr>
              <a:t>Tampereen Energia Oy</a:t>
            </a:r>
          </a:p>
          <a:p>
            <a:pPr marL="285750" indent="-285750">
              <a:buFont typeface="Arial" panose="020B0604020202020204" pitchFamily="34" charset="0"/>
              <a:buChar char="•"/>
            </a:pPr>
            <a:r>
              <a:rPr lang="fi-FI" sz="1600" dirty="0">
                <a:solidFill>
                  <a:srgbClr val="262730"/>
                </a:solidFill>
                <a:effectLst/>
                <a:latin typeface="Arial" panose="020B0604020202020204" pitchFamily="34" charset="0"/>
                <a:cs typeface="Arial" panose="020B0604020202020204" pitchFamily="34" charset="0"/>
              </a:rPr>
              <a:t>Tampereen Energia Sähköverkko Oy</a:t>
            </a:r>
          </a:p>
          <a:p>
            <a:pPr marL="285750" indent="-285750">
              <a:buFont typeface="Arial" panose="020B0604020202020204" pitchFamily="34" charset="0"/>
              <a:buChar char="•"/>
            </a:pPr>
            <a:r>
              <a:rPr lang="fi-FI" sz="1600" dirty="0">
                <a:solidFill>
                  <a:srgbClr val="262730"/>
                </a:solidFill>
                <a:effectLst/>
                <a:latin typeface="Arial" panose="020B0604020202020204" pitchFamily="34" charset="0"/>
                <a:cs typeface="Arial" panose="020B0604020202020204" pitchFamily="34" charset="0"/>
              </a:rPr>
              <a:t>Tampereen Vera Oy</a:t>
            </a:r>
          </a:p>
          <a:p>
            <a:pPr marL="285750" indent="-285750">
              <a:buFont typeface="Arial" panose="020B0604020202020204" pitchFamily="34" charset="0"/>
              <a:buChar char="•"/>
            </a:pPr>
            <a:r>
              <a:rPr lang="fi-FI" sz="1600" dirty="0">
                <a:solidFill>
                  <a:srgbClr val="262730"/>
                </a:solidFill>
                <a:effectLst/>
                <a:latin typeface="Arial" panose="020B0604020202020204" pitchFamily="34" charset="0"/>
                <a:cs typeface="Arial" panose="020B0604020202020204" pitchFamily="34" charset="0"/>
              </a:rPr>
              <a:t>Tampere-talo oy</a:t>
            </a:r>
          </a:p>
          <a:p>
            <a:pPr marL="285750" indent="-285750">
              <a:buFont typeface="Arial" panose="020B0604020202020204" pitchFamily="34" charset="0"/>
              <a:buChar char="•"/>
            </a:pPr>
            <a:r>
              <a:rPr lang="fi-FI" sz="1600" dirty="0">
                <a:solidFill>
                  <a:srgbClr val="262730"/>
                </a:solidFill>
                <a:effectLst/>
                <a:latin typeface="Arial" panose="020B0604020202020204" pitchFamily="34" charset="0"/>
                <a:cs typeface="Arial" panose="020B0604020202020204" pitchFamily="34" charset="0"/>
              </a:rPr>
              <a:t>Talo </a:t>
            </a:r>
            <a:r>
              <a:rPr lang="fi-FI" sz="1600" dirty="0" err="1">
                <a:solidFill>
                  <a:srgbClr val="262730"/>
                </a:solidFill>
                <a:effectLst/>
                <a:latin typeface="Arial" panose="020B0604020202020204" pitchFamily="34" charset="0"/>
                <a:cs typeface="Arial" panose="020B0604020202020204" pitchFamily="34" charset="0"/>
              </a:rPr>
              <a:t>Events</a:t>
            </a:r>
            <a:endParaRPr lang="fi-FI" sz="1600" dirty="0">
              <a:solidFill>
                <a:srgbClr val="262730"/>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1600" dirty="0">
                <a:solidFill>
                  <a:srgbClr val="262730"/>
                </a:solidFill>
                <a:effectLst/>
                <a:latin typeface="Arial" panose="020B0604020202020204" pitchFamily="34" charset="0"/>
                <a:cs typeface="Arial" panose="020B0604020202020204" pitchFamily="34" charset="0"/>
              </a:rPr>
              <a:t>Tampereen Palvelukiinteistöt Oy</a:t>
            </a:r>
          </a:p>
          <a:p>
            <a:pPr marL="285750" indent="-285750">
              <a:buFont typeface="Arial" panose="020B0604020202020204" pitchFamily="34" charset="0"/>
              <a:buChar char="•"/>
            </a:pPr>
            <a:r>
              <a:rPr lang="fi-FI" sz="1600" dirty="0" err="1">
                <a:solidFill>
                  <a:srgbClr val="262730"/>
                </a:solidFill>
                <a:effectLst/>
                <a:latin typeface="Arial" panose="020B0604020202020204" pitchFamily="34" charset="0"/>
                <a:cs typeface="Arial" panose="020B0604020202020204" pitchFamily="34" charset="0"/>
              </a:rPr>
              <a:t>Tredu</a:t>
            </a:r>
            <a:r>
              <a:rPr lang="fi-FI" sz="1600" dirty="0">
                <a:solidFill>
                  <a:srgbClr val="262730"/>
                </a:solidFill>
                <a:effectLst/>
                <a:latin typeface="Arial" panose="020B0604020202020204" pitchFamily="34" charset="0"/>
                <a:cs typeface="Arial" panose="020B0604020202020204" pitchFamily="34" charset="0"/>
              </a:rPr>
              <a:t>-Kiinteistöt Oy</a:t>
            </a:r>
          </a:p>
          <a:p>
            <a:pPr marL="285750" indent="-285750">
              <a:buFont typeface="Arial" panose="020B0604020202020204" pitchFamily="34" charset="0"/>
              <a:buChar char="•"/>
            </a:pPr>
            <a:r>
              <a:rPr lang="fi-FI" sz="1600" dirty="0">
                <a:solidFill>
                  <a:srgbClr val="262730"/>
                </a:solidFill>
                <a:effectLst/>
                <a:latin typeface="Arial" panose="020B0604020202020204" pitchFamily="34" charset="0"/>
                <a:cs typeface="Arial" panose="020B0604020202020204" pitchFamily="34" charset="0"/>
              </a:rPr>
              <a:t>Tampereen Tilapalvelut Oy</a:t>
            </a:r>
          </a:p>
          <a:p>
            <a:pPr marL="285750" indent="-285750">
              <a:buFont typeface="Arial" panose="020B0604020202020204" pitchFamily="34" charset="0"/>
              <a:buChar char="•"/>
            </a:pPr>
            <a:r>
              <a:rPr lang="fi-FI" sz="1600" dirty="0">
                <a:solidFill>
                  <a:srgbClr val="262730"/>
                </a:solidFill>
                <a:effectLst/>
                <a:latin typeface="Arial" panose="020B0604020202020204" pitchFamily="34" charset="0"/>
                <a:cs typeface="Arial" panose="020B0604020202020204" pitchFamily="34" charset="0"/>
              </a:rPr>
              <a:t>Tampereen Infra Oy</a:t>
            </a:r>
          </a:p>
          <a:p>
            <a:pPr marL="285750" indent="-285750">
              <a:buFont typeface="Arial" panose="020B0604020202020204" pitchFamily="34" charset="0"/>
              <a:buChar char="•"/>
            </a:pPr>
            <a:r>
              <a:rPr lang="fi-FI" sz="1600" dirty="0">
                <a:solidFill>
                  <a:srgbClr val="262730"/>
                </a:solidFill>
                <a:effectLst/>
                <a:latin typeface="Arial" panose="020B0604020202020204" pitchFamily="34" charset="0"/>
                <a:cs typeface="Arial" panose="020B0604020202020204" pitchFamily="34" charset="0"/>
              </a:rPr>
              <a:t>Tampereen Vesi Oy</a:t>
            </a:r>
          </a:p>
        </p:txBody>
      </p:sp>
    </p:spTree>
    <p:extLst>
      <p:ext uri="{BB962C8B-B14F-4D97-AF65-F5344CB8AC3E}">
        <p14:creationId xmlns:p14="http://schemas.microsoft.com/office/powerpoint/2010/main" val="4131614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D1EE4A-22BB-FD98-AA19-DAF5B6CFE944}"/>
              </a:ext>
            </a:extLst>
          </p:cNvPr>
          <p:cNvSpPr>
            <a:spLocks noGrp="1"/>
          </p:cNvSpPr>
          <p:nvPr>
            <p:ph type="title"/>
          </p:nvPr>
        </p:nvSpPr>
        <p:spPr>
          <a:xfrm>
            <a:off x="838200" y="1046162"/>
            <a:ext cx="10515600" cy="1325563"/>
          </a:xfrm>
        </p:spPr>
        <p:txBody>
          <a:bodyPr/>
          <a:lstStyle/>
          <a:p>
            <a:r>
              <a:rPr lang="fi-FI" dirty="0">
                <a:effectLst/>
                <a:latin typeface="Helvetica Neue" panose="02000503000000020004" pitchFamily="2" charset="0"/>
              </a:rPr>
              <a:t>Jäsenyys alkaa</a:t>
            </a:r>
            <a:endParaRPr lang="fi-FI" dirty="0"/>
          </a:p>
        </p:txBody>
      </p:sp>
      <p:sp>
        <p:nvSpPr>
          <p:cNvPr id="3" name="Sisällön paikkamerkki 2">
            <a:extLst>
              <a:ext uri="{FF2B5EF4-FFF2-40B4-BE49-F238E27FC236}">
                <a16:creationId xmlns:a16="http://schemas.microsoft.com/office/drawing/2014/main" id="{EBA6994C-C9ED-6BC1-C8C1-0ADA8A21A4E2}"/>
              </a:ext>
            </a:extLst>
          </p:cNvPr>
          <p:cNvSpPr>
            <a:spLocks noGrp="1"/>
          </p:cNvSpPr>
          <p:nvPr>
            <p:ph sz="half" idx="1"/>
          </p:nvPr>
        </p:nvSpPr>
        <p:spPr>
          <a:xfrm>
            <a:off x="838200" y="2506662"/>
            <a:ext cx="5181600" cy="2979738"/>
          </a:xfrm>
        </p:spPr>
        <p:txBody>
          <a:bodyPr>
            <a:normAutofit/>
          </a:bodyPr>
          <a:lstStyle/>
          <a:p>
            <a:r>
              <a:rPr lang="fi-FI" sz="1600" dirty="0">
                <a:effectLst/>
              </a:rPr>
              <a:t>heti ensimmäisestä työpäivästäsi alkaen, jos palvelussuhteesi on tehty vakituiseksi tai kerralla yli kuudeksi kuukaudeksi.</a:t>
            </a:r>
          </a:p>
          <a:p>
            <a:r>
              <a:rPr lang="fi-FI" sz="1600" dirty="0">
                <a:effectLst/>
              </a:rPr>
              <a:t>seitsemännen kalenterikuukauden alusta, jos palvelussuhteesi on tehty tasan kuudeksi kuukaudeksi tai alle kuuden kuukauden jaksoissa. Sopimusten välissä ei tällöin saa olla yli kolmen kalenteripäivän pituista katkoa.</a:t>
            </a:r>
          </a:p>
          <a:p>
            <a:r>
              <a:rPr lang="fi-FI" sz="1600" dirty="0">
                <a:effectLst/>
              </a:rPr>
              <a:t>työajan tulee olla vähintään 50 % alalla noudatettavasta säännöllisestä täydestä työajasta.</a:t>
            </a:r>
          </a:p>
          <a:p>
            <a:endParaRPr lang="fi-FI" sz="1600" dirty="0"/>
          </a:p>
        </p:txBody>
      </p:sp>
      <p:sp>
        <p:nvSpPr>
          <p:cNvPr id="4" name="Sisällön paikkamerkki 3">
            <a:extLst>
              <a:ext uri="{FF2B5EF4-FFF2-40B4-BE49-F238E27FC236}">
                <a16:creationId xmlns:a16="http://schemas.microsoft.com/office/drawing/2014/main" id="{B2FE0319-6879-85FC-D4DC-2BB12D2ED5EE}"/>
              </a:ext>
            </a:extLst>
          </p:cNvPr>
          <p:cNvSpPr>
            <a:spLocks noGrp="1"/>
          </p:cNvSpPr>
          <p:nvPr>
            <p:ph sz="half" idx="2"/>
          </p:nvPr>
        </p:nvSpPr>
        <p:spPr>
          <a:xfrm>
            <a:off x="6172200" y="2506661"/>
            <a:ext cx="5181600" cy="3305177"/>
          </a:xfrm>
        </p:spPr>
        <p:txBody>
          <a:bodyPr>
            <a:normAutofit/>
          </a:bodyPr>
          <a:lstStyle/>
          <a:p>
            <a:pPr marL="0" indent="0">
              <a:buNone/>
            </a:pPr>
            <a:r>
              <a:rPr lang="fi-FI" sz="1600" b="1" dirty="0">
                <a:effectLst/>
              </a:rPr>
              <a:t>Oikeus lisäetuuksiin alkaa heti jäsenyyden ensimmäisestä päivästä. </a:t>
            </a:r>
            <a:r>
              <a:rPr lang="fi-FI" sz="1600" dirty="0">
                <a:effectLst/>
              </a:rPr>
              <a:t>Jäsenmaksusi on 0,5 %. Työnantajasi perii jäsenmaksun. Vakuutuskassan jäsenenä saat uuden Kela-kortin, jonka takana on merkintä "työpaikkakassa 33009". </a:t>
            </a:r>
            <a:endParaRPr lang="fi-FI" sz="1600" dirty="0"/>
          </a:p>
          <a:p>
            <a:pPr marL="0" indent="0">
              <a:buNone/>
            </a:pPr>
            <a:r>
              <a:rPr lang="fi-FI" sz="1600" dirty="0">
                <a:effectLst/>
              </a:rPr>
              <a:t>Palvelussuhteesi päättyessä tai työaikasi muuttuessa alle 50 prosenttiin, oikeus etuuksiin päättyy. </a:t>
            </a:r>
          </a:p>
          <a:p>
            <a:pPr marL="0" indent="0">
              <a:buNone/>
            </a:pPr>
            <a:endParaRPr lang="fi-FI" sz="1600" dirty="0">
              <a:effectLst/>
            </a:endParaRPr>
          </a:p>
          <a:p>
            <a:pPr marL="0" indent="0">
              <a:buNone/>
            </a:pPr>
            <a:r>
              <a:rPr lang="fi-FI" sz="1600" b="1" dirty="0">
                <a:effectLst/>
              </a:rPr>
              <a:t>Tutustu lisää osoitteessa:</a:t>
            </a:r>
            <a:r>
              <a:rPr lang="fi-FI" sz="1600" dirty="0">
                <a:effectLst/>
              </a:rPr>
              <a:t> </a:t>
            </a:r>
            <a:r>
              <a:rPr lang="fi-FI" sz="1600" i="1" dirty="0" err="1">
                <a:effectLst/>
              </a:rPr>
              <a:t>tampereenvakuutuskassa.fi</a:t>
            </a:r>
            <a:endParaRPr lang="fi-FI" sz="1600" i="1" dirty="0">
              <a:effectLst/>
            </a:endParaRPr>
          </a:p>
          <a:p>
            <a:pPr marL="0" indent="0">
              <a:buNone/>
            </a:pPr>
            <a:endParaRPr lang="fi-FI" sz="1600" dirty="0"/>
          </a:p>
        </p:txBody>
      </p:sp>
      <p:sp>
        <p:nvSpPr>
          <p:cNvPr id="5" name="Alatunnisteen paikkamerkki 4">
            <a:extLst>
              <a:ext uri="{FF2B5EF4-FFF2-40B4-BE49-F238E27FC236}">
                <a16:creationId xmlns:a16="http://schemas.microsoft.com/office/drawing/2014/main" id="{12F2BB9E-381D-4A18-B62C-FD80E7640262}"/>
              </a:ext>
            </a:extLst>
          </p:cNvPr>
          <p:cNvSpPr>
            <a:spLocks noGrp="1"/>
          </p:cNvSpPr>
          <p:nvPr>
            <p:ph type="ftr" sz="quarter" idx="11"/>
          </p:nvPr>
        </p:nvSpPr>
        <p:spPr/>
        <p:txBody>
          <a:bodyPr/>
          <a:lstStyle/>
          <a:p>
            <a:r>
              <a:rPr lang="fi-FI" dirty="0"/>
              <a:t>Tampereen kaupunkikonsernin vakuutuskassa</a:t>
            </a:r>
          </a:p>
        </p:txBody>
      </p:sp>
      <p:sp>
        <p:nvSpPr>
          <p:cNvPr id="6" name="Dian numeron paikkamerkki 5">
            <a:extLst>
              <a:ext uri="{FF2B5EF4-FFF2-40B4-BE49-F238E27FC236}">
                <a16:creationId xmlns:a16="http://schemas.microsoft.com/office/drawing/2014/main" id="{F42AA58C-C0D5-68F2-58BB-6B53AB36D138}"/>
              </a:ext>
            </a:extLst>
          </p:cNvPr>
          <p:cNvSpPr>
            <a:spLocks noGrp="1"/>
          </p:cNvSpPr>
          <p:nvPr>
            <p:ph type="sldNum" sz="quarter" idx="12"/>
          </p:nvPr>
        </p:nvSpPr>
        <p:spPr/>
        <p:txBody>
          <a:bodyPr/>
          <a:lstStyle/>
          <a:p>
            <a:fld id="{09498464-F989-6E43-A0C2-0EBB2D042D1E}" type="slidenum">
              <a:rPr lang="fi-FI" smtClean="0"/>
              <a:t>5</a:t>
            </a:fld>
            <a:endParaRPr lang="fi-FI"/>
          </a:p>
        </p:txBody>
      </p:sp>
    </p:spTree>
    <p:extLst>
      <p:ext uri="{BB962C8B-B14F-4D97-AF65-F5344CB8AC3E}">
        <p14:creationId xmlns:p14="http://schemas.microsoft.com/office/powerpoint/2010/main" val="874231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D1EE4A-22BB-FD98-AA19-DAF5B6CFE944}"/>
              </a:ext>
            </a:extLst>
          </p:cNvPr>
          <p:cNvSpPr>
            <a:spLocks noGrp="1"/>
          </p:cNvSpPr>
          <p:nvPr>
            <p:ph type="title"/>
          </p:nvPr>
        </p:nvSpPr>
        <p:spPr>
          <a:xfrm>
            <a:off x="6096000" y="1037201"/>
            <a:ext cx="10515600" cy="1325563"/>
          </a:xfrm>
        </p:spPr>
        <p:txBody>
          <a:bodyPr/>
          <a:lstStyle/>
          <a:p>
            <a:r>
              <a:rPr lang="fi-FI" dirty="0">
                <a:effectLst/>
                <a:latin typeface="Helvetica Neue" panose="02000503000000020004" pitchFamily="2" charset="0"/>
              </a:rPr>
              <a:t>Etuudet</a:t>
            </a:r>
            <a:endParaRPr lang="fi-FI" dirty="0"/>
          </a:p>
        </p:txBody>
      </p:sp>
      <p:sp>
        <p:nvSpPr>
          <p:cNvPr id="3" name="Sisällön paikkamerkki 2">
            <a:extLst>
              <a:ext uri="{FF2B5EF4-FFF2-40B4-BE49-F238E27FC236}">
                <a16:creationId xmlns:a16="http://schemas.microsoft.com/office/drawing/2014/main" id="{EBA6994C-C9ED-6BC1-C8C1-0ADA8A21A4E2}"/>
              </a:ext>
            </a:extLst>
          </p:cNvPr>
          <p:cNvSpPr>
            <a:spLocks noGrp="1"/>
          </p:cNvSpPr>
          <p:nvPr>
            <p:ph sz="half" idx="1"/>
          </p:nvPr>
        </p:nvSpPr>
        <p:spPr>
          <a:xfrm>
            <a:off x="6095998" y="2260741"/>
            <a:ext cx="5036290" cy="4087260"/>
          </a:xfrm>
        </p:spPr>
        <p:txBody>
          <a:bodyPr>
            <a:noAutofit/>
          </a:bodyPr>
          <a:lstStyle/>
          <a:p>
            <a:pPr marL="0" indent="0">
              <a:buNone/>
            </a:pPr>
            <a:r>
              <a:rPr lang="fi-FI" sz="1600" dirty="0">
                <a:effectLst/>
              </a:rPr>
              <a:t>Tampereen kaupunkikonsernin vakuutuskassa tarjoaa etuuksia, joilla terveyden ja hyvinvoinnin palveluja korvataan joko kokonaisuudessaan tai osittain. Lisäksi yhteistyökumppaniyritykset tarjoavat alennuksia jäsenillemme. </a:t>
            </a:r>
          </a:p>
          <a:p>
            <a:pPr marL="0" indent="0">
              <a:buNone/>
            </a:pPr>
            <a:r>
              <a:rPr lang="fi-FI" sz="1600" dirty="0">
                <a:effectLst/>
              </a:rPr>
              <a:t> </a:t>
            </a:r>
          </a:p>
          <a:p>
            <a:pPr marL="0" indent="0">
              <a:buNone/>
            </a:pPr>
            <a:r>
              <a:rPr lang="fi-FI" sz="1600" b="1" dirty="0">
                <a:effectLst/>
              </a:rPr>
              <a:t>Kokonaan korvataan:</a:t>
            </a:r>
          </a:p>
          <a:p>
            <a:r>
              <a:rPr lang="fi-FI" sz="1600" dirty="0">
                <a:effectLst/>
              </a:rPr>
              <a:t>julkisen sairaalan perimä hoitopäivä-, poliklinikka-, sarjahoito- ja päiväkirurgiamaksu</a:t>
            </a:r>
          </a:p>
          <a:p>
            <a:r>
              <a:rPr lang="fi-FI" sz="1600" dirty="0">
                <a:effectLst/>
              </a:rPr>
              <a:t>julkisen sairaalan B-lausunnosta perimä maksu</a:t>
            </a:r>
          </a:p>
          <a:p>
            <a:endParaRPr lang="fi-FI" sz="1600" dirty="0"/>
          </a:p>
          <a:p>
            <a:pPr marL="0" indent="0">
              <a:buNone/>
            </a:pPr>
            <a:r>
              <a:rPr lang="fi-FI" sz="1600" b="1" dirty="0">
                <a:effectLst/>
              </a:rPr>
              <a:t>Tutustu lisää osoitteessa:</a:t>
            </a:r>
            <a:r>
              <a:rPr lang="fi-FI" sz="1600" dirty="0">
                <a:effectLst/>
              </a:rPr>
              <a:t> </a:t>
            </a:r>
            <a:r>
              <a:rPr lang="fi-FI" sz="1600" i="1" dirty="0" err="1">
                <a:effectLst/>
              </a:rPr>
              <a:t>tampereenvakuutuskassa.fi</a:t>
            </a:r>
            <a:endParaRPr lang="fi-FI" sz="1600" i="1" dirty="0">
              <a:effectLst/>
            </a:endParaRPr>
          </a:p>
          <a:p>
            <a:endParaRPr lang="fi-FI" sz="1600" dirty="0">
              <a:effectLst/>
            </a:endParaRPr>
          </a:p>
        </p:txBody>
      </p:sp>
      <p:sp>
        <p:nvSpPr>
          <p:cNvPr id="5" name="Alatunnisteen paikkamerkki 4">
            <a:extLst>
              <a:ext uri="{FF2B5EF4-FFF2-40B4-BE49-F238E27FC236}">
                <a16:creationId xmlns:a16="http://schemas.microsoft.com/office/drawing/2014/main" id="{12F2BB9E-381D-4A18-B62C-FD80E7640262}"/>
              </a:ext>
            </a:extLst>
          </p:cNvPr>
          <p:cNvSpPr>
            <a:spLocks noGrp="1"/>
          </p:cNvSpPr>
          <p:nvPr>
            <p:ph type="ftr" sz="quarter" idx="11"/>
          </p:nvPr>
        </p:nvSpPr>
        <p:spPr/>
        <p:txBody>
          <a:bodyPr/>
          <a:lstStyle/>
          <a:p>
            <a:r>
              <a:rPr lang="fi-FI" dirty="0"/>
              <a:t>Tampereen kaupunkikonsernin vakuutuskassa</a:t>
            </a:r>
          </a:p>
        </p:txBody>
      </p:sp>
      <p:sp>
        <p:nvSpPr>
          <p:cNvPr id="6" name="Dian numeron paikkamerkki 5">
            <a:extLst>
              <a:ext uri="{FF2B5EF4-FFF2-40B4-BE49-F238E27FC236}">
                <a16:creationId xmlns:a16="http://schemas.microsoft.com/office/drawing/2014/main" id="{F42AA58C-C0D5-68F2-58BB-6B53AB36D138}"/>
              </a:ext>
            </a:extLst>
          </p:cNvPr>
          <p:cNvSpPr>
            <a:spLocks noGrp="1"/>
          </p:cNvSpPr>
          <p:nvPr>
            <p:ph type="sldNum" sz="quarter" idx="12"/>
          </p:nvPr>
        </p:nvSpPr>
        <p:spPr/>
        <p:txBody>
          <a:bodyPr/>
          <a:lstStyle/>
          <a:p>
            <a:fld id="{09498464-F989-6E43-A0C2-0EBB2D042D1E}" type="slidenum">
              <a:rPr lang="fi-FI" smtClean="0"/>
              <a:t>6</a:t>
            </a:fld>
            <a:endParaRPr lang="fi-FI"/>
          </a:p>
        </p:txBody>
      </p:sp>
      <p:pic>
        <p:nvPicPr>
          <p:cNvPr id="9" name="Kuva 8">
            <a:extLst>
              <a:ext uri="{FF2B5EF4-FFF2-40B4-BE49-F238E27FC236}">
                <a16:creationId xmlns:a16="http://schemas.microsoft.com/office/drawing/2014/main" id="{AA4D7E69-DB99-14B4-1195-4A2900EF3E7B}"/>
              </a:ext>
            </a:extLst>
          </p:cNvPr>
          <p:cNvPicPr>
            <a:picLocks noChangeAspect="1"/>
          </p:cNvPicPr>
          <p:nvPr/>
        </p:nvPicPr>
        <p:blipFill rotWithShape="1">
          <a:blip r:embed="rId2"/>
          <a:srcRect l="28628" r="17124"/>
          <a:stretch/>
        </p:blipFill>
        <p:spPr>
          <a:xfrm>
            <a:off x="799302" y="651004"/>
            <a:ext cx="4522204" cy="5555991"/>
          </a:xfrm>
          <a:prstGeom prst="roundRect">
            <a:avLst>
              <a:gd name="adj" fmla="val 5609"/>
            </a:avLst>
          </a:prstGeom>
          <a:effectLst>
            <a:softEdge rad="0"/>
          </a:effectLst>
        </p:spPr>
      </p:pic>
    </p:spTree>
    <p:extLst>
      <p:ext uri="{BB962C8B-B14F-4D97-AF65-F5344CB8AC3E}">
        <p14:creationId xmlns:p14="http://schemas.microsoft.com/office/powerpoint/2010/main" val="833062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5929052C-8BC5-98DF-41F4-B24C22E049A0}"/>
              </a:ext>
            </a:extLst>
          </p:cNvPr>
          <p:cNvSpPr>
            <a:spLocks noGrp="1"/>
          </p:cNvSpPr>
          <p:nvPr>
            <p:ph sz="half" idx="1"/>
          </p:nvPr>
        </p:nvSpPr>
        <p:spPr>
          <a:xfrm>
            <a:off x="838199" y="946695"/>
            <a:ext cx="10515599" cy="4200939"/>
          </a:xfrm>
        </p:spPr>
        <p:txBody>
          <a:bodyPr numCol="2" spcCol="540000">
            <a:noAutofit/>
          </a:bodyPr>
          <a:lstStyle/>
          <a:p>
            <a:pPr marL="0" indent="0">
              <a:buNone/>
            </a:pPr>
            <a:r>
              <a:rPr lang="fi-FI" sz="1600" b="1" dirty="0"/>
              <a:t>Osittain korvattavat etuudet</a:t>
            </a:r>
            <a:endParaRPr lang="fi-FI" sz="1600" b="1" dirty="0">
              <a:effectLst/>
            </a:endParaRPr>
          </a:p>
          <a:p>
            <a:pPr marL="0" indent="0">
              <a:buNone/>
            </a:pPr>
            <a:r>
              <a:rPr lang="fi-FI" sz="1600" dirty="0">
                <a:effectLst/>
              </a:rPr>
              <a:t>Osittain korvattavat kustannukset korvaamme </a:t>
            </a:r>
            <a:br>
              <a:rPr lang="fi-FI" sz="1600" dirty="0">
                <a:effectLst/>
              </a:rPr>
            </a:br>
            <a:r>
              <a:rPr lang="fi-FI" sz="1600" dirty="0">
                <a:effectLst/>
              </a:rPr>
              <a:t>50 </a:t>
            </a:r>
            <a:r>
              <a:rPr lang="fi-FI" sz="1600" dirty="0"/>
              <a:t>prosenttise</a:t>
            </a:r>
            <a:r>
              <a:rPr lang="fi-FI" sz="1600" dirty="0">
                <a:effectLst/>
              </a:rPr>
              <a:t>sti siten, että maksettava yhteismäärä voi olla enintään 600 euroa kalenterivuodessa. </a:t>
            </a:r>
          </a:p>
          <a:p>
            <a:pPr marL="0" indent="0">
              <a:buNone/>
            </a:pPr>
            <a:r>
              <a:rPr lang="fi-FI" sz="1600" dirty="0">
                <a:effectLst/>
              </a:rPr>
              <a:t>Voit käyttää kalenterivuoden aikana yhtä tai useampaa etuutta. Palveluntuottajan tai ostopaikan voit valita vapaasti Suomesta.</a:t>
            </a:r>
          </a:p>
          <a:p>
            <a:pPr marL="0" indent="0">
              <a:buNone/>
            </a:pPr>
            <a:r>
              <a:rPr lang="fi-FI" sz="1600" dirty="0">
                <a:effectLst/>
              </a:rPr>
              <a:t> </a:t>
            </a:r>
          </a:p>
          <a:p>
            <a:pPr marL="0" indent="0">
              <a:buNone/>
            </a:pPr>
            <a:r>
              <a:rPr lang="fi-FI" sz="1600" b="1" dirty="0">
                <a:effectLst/>
              </a:rPr>
              <a:t>Osittain korvattavat edut vuonna 2025:</a:t>
            </a:r>
          </a:p>
          <a:p>
            <a:r>
              <a:rPr lang="fi-FI" sz="1600" dirty="0">
                <a:effectLst/>
              </a:rPr>
              <a:t>Fysioterapia ja fysioterapeuttiset tutkimukset</a:t>
            </a:r>
          </a:p>
          <a:p>
            <a:r>
              <a:rPr lang="fi-FI" sz="1600" dirty="0">
                <a:effectLst/>
              </a:rPr>
              <a:t>Hampaiden ja suun hoito</a:t>
            </a:r>
          </a:p>
          <a:p>
            <a:r>
              <a:rPr lang="fi-FI" sz="1600" dirty="0">
                <a:effectLst/>
              </a:rPr>
              <a:t>Hieronta</a:t>
            </a:r>
          </a:p>
          <a:p>
            <a:r>
              <a:rPr lang="fi-FI" sz="1600" dirty="0">
                <a:effectLst/>
              </a:rPr>
              <a:t>Jalkahoito</a:t>
            </a:r>
          </a:p>
          <a:p>
            <a:r>
              <a:rPr lang="fi-FI" sz="1600" dirty="0">
                <a:effectLst/>
              </a:rPr>
              <a:t>Lymfaterapia</a:t>
            </a:r>
          </a:p>
          <a:p>
            <a:r>
              <a:rPr lang="fi-FI" sz="1600" dirty="0">
                <a:effectLst/>
              </a:rPr>
              <a:t>Ulkoiset tuki- ja liikuntaelinvaivoihin tarkoitetut sidokset ja tuet</a:t>
            </a:r>
          </a:p>
          <a:p>
            <a:r>
              <a:rPr lang="fi-FI" sz="1600" dirty="0">
                <a:effectLst/>
              </a:rPr>
              <a:t>Naprapatia, kiropraktiikka, osteopatia</a:t>
            </a:r>
          </a:p>
          <a:p>
            <a:r>
              <a:rPr lang="fi-FI" sz="1600" dirty="0">
                <a:effectLst/>
              </a:rPr>
              <a:t>Personal </a:t>
            </a:r>
            <a:r>
              <a:rPr lang="fi-FI" sz="1600" dirty="0" err="1">
                <a:effectLst/>
              </a:rPr>
              <a:t>trainer</a:t>
            </a:r>
            <a:r>
              <a:rPr lang="fi-FI" sz="1600" dirty="0">
                <a:effectLst/>
              </a:rPr>
              <a:t> </a:t>
            </a:r>
          </a:p>
          <a:p>
            <a:r>
              <a:rPr lang="fi-FI" sz="1600" dirty="0">
                <a:effectLst/>
              </a:rPr>
              <a:t>Psykologin vastaanottokäynti</a:t>
            </a:r>
          </a:p>
          <a:p>
            <a:r>
              <a:rPr lang="fi-FI" sz="1600" dirty="0">
                <a:effectLst/>
              </a:rPr>
              <a:t>Ravitsemusterapia</a:t>
            </a:r>
          </a:p>
          <a:p>
            <a:r>
              <a:rPr lang="fi-FI" sz="1600" dirty="0">
                <a:effectLst/>
              </a:rPr>
              <a:t>Rokote: influenssa-, hepatiitti-, pneumokokki-, punkki- eli puutiaisaivotulehdus- ja vyöruusurokote</a:t>
            </a:r>
          </a:p>
          <a:p>
            <a:r>
              <a:rPr lang="fi-FI" sz="1600" dirty="0">
                <a:effectLst/>
              </a:rPr>
              <a:t>Sarjakortit</a:t>
            </a:r>
          </a:p>
          <a:p>
            <a:r>
              <a:rPr lang="fi-FI" sz="1600" dirty="0">
                <a:effectLst/>
              </a:rPr>
              <a:t>Silmälasit, piilolinssit, näönkorjausleikkaus ja aurinkolasit</a:t>
            </a:r>
          </a:p>
          <a:p>
            <a:r>
              <a:rPr lang="fi-FI" sz="1600" dirty="0">
                <a:effectLst/>
              </a:rPr>
              <a:t>Unihäiriöiden hoito</a:t>
            </a:r>
          </a:p>
          <a:p>
            <a:r>
              <a:rPr lang="fi-FI" sz="1600" dirty="0">
                <a:effectLst/>
              </a:rPr>
              <a:t>Valohoito</a:t>
            </a:r>
          </a:p>
          <a:p>
            <a:endParaRPr lang="fi-FI" sz="1600" dirty="0"/>
          </a:p>
          <a:p>
            <a:pPr marL="0" indent="0">
              <a:buNone/>
            </a:pPr>
            <a:r>
              <a:rPr lang="fi-FI" sz="1600" b="1" dirty="0">
                <a:effectLst/>
              </a:rPr>
              <a:t>Tutustu lisää osoitteessa:</a:t>
            </a:r>
            <a:r>
              <a:rPr lang="fi-FI" sz="1600" dirty="0">
                <a:effectLst/>
              </a:rPr>
              <a:t> </a:t>
            </a:r>
            <a:r>
              <a:rPr lang="fi-FI" sz="1600" i="1" dirty="0" err="1">
                <a:effectLst/>
              </a:rPr>
              <a:t>tampereenvakuutuskassa.fi</a:t>
            </a:r>
            <a:endParaRPr lang="fi-FI" sz="1600" i="1" dirty="0">
              <a:effectLst/>
            </a:endParaRPr>
          </a:p>
          <a:p>
            <a:endParaRPr lang="fi-FI" sz="1600" dirty="0">
              <a:effectLst/>
            </a:endParaRPr>
          </a:p>
        </p:txBody>
      </p:sp>
      <p:sp>
        <p:nvSpPr>
          <p:cNvPr id="5" name="Alatunnisteen paikkamerkki 4">
            <a:extLst>
              <a:ext uri="{FF2B5EF4-FFF2-40B4-BE49-F238E27FC236}">
                <a16:creationId xmlns:a16="http://schemas.microsoft.com/office/drawing/2014/main" id="{DF82D5ED-671B-3E5E-057E-4D6BCB8C6A3F}"/>
              </a:ext>
            </a:extLst>
          </p:cNvPr>
          <p:cNvSpPr>
            <a:spLocks noGrp="1"/>
          </p:cNvSpPr>
          <p:nvPr>
            <p:ph type="ftr" sz="quarter" idx="11"/>
          </p:nvPr>
        </p:nvSpPr>
        <p:spPr/>
        <p:txBody>
          <a:bodyPr/>
          <a:lstStyle/>
          <a:p>
            <a:r>
              <a:rPr lang="fi-FI" dirty="0"/>
              <a:t>Tampereen kaupunkikonsernin vakuutuskassa</a:t>
            </a:r>
          </a:p>
        </p:txBody>
      </p:sp>
      <p:sp>
        <p:nvSpPr>
          <p:cNvPr id="6" name="Dian numeron paikkamerkki 5">
            <a:extLst>
              <a:ext uri="{FF2B5EF4-FFF2-40B4-BE49-F238E27FC236}">
                <a16:creationId xmlns:a16="http://schemas.microsoft.com/office/drawing/2014/main" id="{7BE97ACD-76B2-9ECD-4F08-F3FAA409472B}"/>
              </a:ext>
            </a:extLst>
          </p:cNvPr>
          <p:cNvSpPr>
            <a:spLocks noGrp="1"/>
          </p:cNvSpPr>
          <p:nvPr>
            <p:ph type="sldNum" sz="quarter" idx="12"/>
          </p:nvPr>
        </p:nvSpPr>
        <p:spPr/>
        <p:txBody>
          <a:bodyPr/>
          <a:lstStyle/>
          <a:p>
            <a:fld id="{09498464-F989-6E43-A0C2-0EBB2D042D1E}" type="slidenum">
              <a:rPr lang="fi-FI" smtClean="0"/>
              <a:t>7</a:t>
            </a:fld>
            <a:endParaRPr lang="fi-FI"/>
          </a:p>
        </p:txBody>
      </p:sp>
    </p:spTree>
    <p:extLst>
      <p:ext uri="{BB962C8B-B14F-4D97-AF65-F5344CB8AC3E}">
        <p14:creationId xmlns:p14="http://schemas.microsoft.com/office/powerpoint/2010/main" val="3572281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A8DE0D1-CA8F-566C-DC50-886A95079001}"/>
              </a:ext>
            </a:extLst>
          </p:cNvPr>
          <p:cNvSpPr>
            <a:spLocks noGrp="1"/>
          </p:cNvSpPr>
          <p:nvPr>
            <p:ph type="sldNum" sz="quarter" idx="12"/>
          </p:nvPr>
        </p:nvSpPr>
        <p:spPr/>
        <p:txBody>
          <a:bodyPr/>
          <a:lstStyle/>
          <a:p>
            <a:fld id="{09498464-F989-6E43-A0C2-0EBB2D042D1E}" type="slidenum">
              <a:rPr lang="fi-FI" smtClean="0"/>
              <a:pPr/>
              <a:t>8</a:t>
            </a:fld>
            <a:endParaRPr lang="fi-FI" dirty="0"/>
          </a:p>
        </p:txBody>
      </p:sp>
      <p:sp>
        <p:nvSpPr>
          <p:cNvPr id="5" name="Alatunnisteen paikkamerkki 4">
            <a:extLst>
              <a:ext uri="{FF2B5EF4-FFF2-40B4-BE49-F238E27FC236}">
                <a16:creationId xmlns:a16="http://schemas.microsoft.com/office/drawing/2014/main" id="{6FF05EA8-3532-EC19-0D67-6057E2AF8DEC}"/>
              </a:ext>
            </a:extLst>
          </p:cNvPr>
          <p:cNvSpPr>
            <a:spLocks noGrp="1"/>
          </p:cNvSpPr>
          <p:nvPr>
            <p:ph type="ftr" sz="quarter" idx="11"/>
          </p:nvPr>
        </p:nvSpPr>
        <p:spPr/>
        <p:txBody>
          <a:bodyPr/>
          <a:lstStyle/>
          <a:p>
            <a:r>
              <a:rPr lang="fi-FI" dirty="0"/>
              <a:t>Tampereen kaupunkikonsernin vakuutuskassa</a:t>
            </a:r>
          </a:p>
        </p:txBody>
      </p:sp>
      <p:pic>
        <p:nvPicPr>
          <p:cNvPr id="6" name="Kuva 5">
            <a:extLst>
              <a:ext uri="{FF2B5EF4-FFF2-40B4-BE49-F238E27FC236}">
                <a16:creationId xmlns:a16="http://schemas.microsoft.com/office/drawing/2014/main" id="{F68EF471-7B72-7137-2ECC-103292A70929}"/>
              </a:ext>
            </a:extLst>
          </p:cNvPr>
          <p:cNvPicPr>
            <a:picLocks noChangeAspect="1"/>
          </p:cNvPicPr>
          <p:nvPr/>
        </p:nvPicPr>
        <p:blipFill>
          <a:blip r:embed="rId3"/>
          <a:srcRect t="856" b="856"/>
          <a:stretch/>
        </p:blipFill>
        <p:spPr>
          <a:xfrm>
            <a:off x="799302" y="651004"/>
            <a:ext cx="4522204" cy="5555991"/>
          </a:xfrm>
          <a:prstGeom prst="roundRect">
            <a:avLst>
              <a:gd name="adj" fmla="val 5609"/>
            </a:avLst>
          </a:prstGeom>
          <a:effectLst>
            <a:softEdge rad="0"/>
          </a:effectLst>
        </p:spPr>
      </p:pic>
      <p:sp>
        <p:nvSpPr>
          <p:cNvPr id="9" name="Sisällön paikkamerkki 2">
            <a:extLst>
              <a:ext uri="{FF2B5EF4-FFF2-40B4-BE49-F238E27FC236}">
                <a16:creationId xmlns:a16="http://schemas.microsoft.com/office/drawing/2014/main" id="{73E12773-D178-25ED-8A63-531DCD2319F6}"/>
              </a:ext>
            </a:extLst>
          </p:cNvPr>
          <p:cNvSpPr txBox="1">
            <a:spLocks/>
          </p:cNvSpPr>
          <p:nvPr/>
        </p:nvSpPr>
        <p:spPr>
          <a:xfrm>
            <a:off x="5895058" y="1287748"/>
            <a:ext cx="4994615" cy="42825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6273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6273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6273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6273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6273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i-FI" sz="1600" dirty="0"/>
              <a:t>Käsittelemme myös jäsentemme Kelan sairaus- ja vanhempainpäivärahat, erityiskorvattavat lääkkeet sekä hammashoito-, matka- ja lääkärinpalkkio-hakemukset sairausvakuutuslain mukaisesti.</a:t>
            </a:r>
          </a:p>
          <a:p>
            <a:pPr marL="0" indent="0">
              <a:lnSpc>
                <a:spcPct val="100000"/>
              </a:lnSpc>
              <a:buNone/>
            </a:pPr>
            <a:r>
              <a:rPr lang="fi-FI" sz="1600" dirty="0"/>
              <a:t>Osallistumalla voit vaikuttaa vakuutuskassamme etuisuuksiin ja tulevaisuuteen. Voit tehdä ehdotuksia sääntömuutoksiksi, olla mukana päättämässä säännöistä ja vaikuttaa hallituksemme kokoonpanoon. Kassankokouksessa jokaisella jäsenellämme on yksi ääni – myös sinulla. </a:t>
            </a:r>
          </a:p>
          <a:p>
            <a:pPr marL="0" indent="0">
              <a:lnSpc>
                <a:spcPct val="100000"/>
              </a:lnSpc>
              <a:buNone/>
            </a:pPr>
            <a:r>
              <a:rPr lang="fi-FI" sz="1600" dirty="0"/>
              <a:t>Tervetuloa Tampereen kaupunkikonsernin vakuutuskassan toimintaan!</a:t>
            </a:r>
          </a:p>
          <a:p>
            <a:pPr marL="0" indent="0">
              <a:lnSpc>
                <a:spcPct val="100000"/>
              </a:lnSpc>
              <a:buFont typeface="Arial" panose="020B0604020202020204" pitchFamily="34" charset="0"/>
              <a:buNone/>
            </a:pPr>
            <a:endParaRPr lang="fi-FI" sz="1600" dirty="0"/>
          </a:p>
          <a:p>
            <a:pPr marL="0" indent="0">
              <a:lnSpc>
                <a:spcPct val="100000"/>
              </a:lnSpc>
              <a:buFont typeface="Arial" panose="020B0604020202020204" pitchFamily="34" charset="0"/>
              <a:buNone/>
            </a:pPr>
            <a:r>
              <a:rPr lang="fi-FI" sz="1600" b="1" dirty="0"/>
              <a:t>Tutustu lisää osoitteessa:</a:t>
            </a:r>
            <a:r>
              <a:rPr lang="fi-FI" sz="1600" dirty="0"/>
              <a:t> </a:t>
            </a:r>
            <a:br>
              <a:rPr lang="fi-FI" sz="1600" dirty="0"/>
            </a:br>
            <a:r>
              <a:rPr lang="fi-FI" sz="1600" dirty="0" err="1"/>
              <a:t>tampereenvakuutuskassa.fi</a:t>
            </a:r>
            <a:endParaRPr lang="fi-FI" sz="1600" dirty="0"/>
          </a:p>
        </p:txBody>
      </p:sp>
      <p:sp>
        <p:nvSpPr>
          <p:cNvPr id="7" name="Tekstiruutu 6">
            <a:extLst>
              <a:ext uri="{FF2B5EF4-FFF2-40B4-BE49-F238E27FC236}">
                <a16:creationId xmlns:a16="http://schemas.microsoft.com/office/drawing/2014/main" id="{D805A2E9-6B42-EF26-A9BB-85684921805B}"/>
              </a:ext>
            </a:extLst>
          </p:cNvPr>
          <p:cNvSpPr txBox="1"/>
          <p:nvPr/>
        </p:nvSpPr>
        <p:spPr>
          <a:xfrm>
            <a:off x="3523785" y="5853720"/>
            <a:ext cx="1706138" cy="215444"/>
          </a:xfrm>
          <a:prstGeom prst="rect">
            <a:avLst/>
          </a:prstGeom>
          <a:noFill/>
        </p:spPr>
        <p:txBody>
          <a:bodyPr wrap="square">
            <a:spAutoFit/>
          </a:bodyPr>
          <a:lstStyle/>
          <a:p>
            <a:pPr marL="0" indent="0">
              <a:lnSpc>
                <a:spcPct val="100000"/>
              </a:lnSpc>
              <a:buFont typeface="Arial" panose="020B0604020202020204" pitchFamily="34" charset="0"/>
              <a:buNone/>
            </a:pPr>
            <a:r>
              <a:rPr lang="fi-FI" sz="800" dirty="0" err="1">
                <a:solidFill>
                  <a:schemeClr val="bg1">
                    <a:lumMod val="75000"/>
                  </a:schemeClr>
                </a:solidFill>
              </a:rPr>
              <a:t>Visit</a:t>
            </a:r>
            <a:r>
              <a:rPr lang="fi-FI" sz="800" dirty="0">
                <a:solidFill>
                  <a:schemeClr val="bg1">
                    <a:lumMod val="75000"/>
                  </a:schemeClr>
                </a:solidFill>
              </a:rPr>
              <a:t> Tampere – Tampere Taivaalta</a:t>
            </a:r>
          </a:p>
        </p:txBody>
      </p:sp>
    </p:spTree>
    <p:extLst>
      <p:ext uri="{BB962C8B-B14F-4D97-AF65-F5344CB8AC3E}">
        <p14:creationId xmlns:p14="http://schemas.microsoft.com/office/powerpoint/2010/main" val="290146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9C44372-61BF-711D-D0B1-7B506714597E}"/>
              </a:ext>
            </a:extLst>
          </p:cNvPr>
          <p:cNvSpPr>
            <a:spLocks noGrp="1"/>
          </p:cNvSpPr>
          <p:nvPr>
            <p:ph type="title" idx="4294967295"/>
          </p:nvPr>
        </p:nvSpPr>
        <p:spPr>
          <a:xfrm>
            <a:off x="15048876" y="2231554"/>
            <a:ext cx="10515600" cy="1325563"/>
          </a:xfrm>
        </p:spPr>
        <p:txBody>
          <a:bodyPr/>
          <a:lstStyle/>
          <a:p>
            <a:endParaRPr lang="fi-FI"/>
          </a:p>
        </p:txBody>
      </p:sp>
      <p:sp>
        <p:nvSpPr>
          <p:cNvPr id="6" name="Suorakulmio 5">
            <a:extLst>
              <a:ext uri="{FF2B5EF4-FFF2-40B4-BE49-F238E27FC236}">
                <a16:creationId xmlns:a16="http://schemas.microsoft.com/office/drawing/2014/main" id="{05B9EC7C-0F06-2B89-7075-3254D8F6A64F}"/>
              </a:ext>
            </a:extLst>
          </p:cNvPr>
          <p:cNvSpPr/>
          <p:nvPr/>
        </p:nvSpPr>
        <p:spPr>
          <a:xfrm>
            <a:off x="303558" y="223090"/>
            <a:ext cx="3444949" cy="1605517"/>
          </a:xfrm>
          <a:prstGeom prst="rect">
            <a:avLst/>
          </a:prstGeom>
          <a:solidFill>
            <a:srgbClr val="262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Kuva 4">
            <a:extLst>
              <a:ext uri="{FF2B5EF4-FFF2-40B4-BE49-F238E27FC236}">
                <a16:creationId xmlns:a16="http://schemas.microsoft.com/office/drawing/2014/main" id="{CA894D7D-C7A5-A53D-148A-16F531E6B6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1646" y="467833"/>
            <a:ext cx="2712570" cy="1116029"/>
          </a:xfrm>
          <a:prstGeom prst="rect">
            <a:avLst/>
          </a:prstGeom>
        </p:spPr>
      </p:pic>
    </p:spTree>
    <p:extLst>
      <p:ext uri="{BB962C8B-B14F-4D97-AF65-F5344CB8AC3E}">
        <p14:creationId xmlns:p14="http://schemas.microsoft.com/office/powerpoint/2010/main" val="250301399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263</TotalTime>
  <Words>635</Words>
  <Application>Microsoft Macintosh PowerPoint</Application>
  <PresentationFormat>Widescreen</PresentationFormat>
  <Paragraphs>94</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Helvetica Neue</vt:lpstr>
      <vt:lpstr>Office-teema</vt:lpstr>
      <vt:lpstr>Hyvinvointisi tukena</vt:lpstr>
      <vt:lpstr>Hyvinvointisi tukena</vt:lpstr>
      <vt:lpstr>PowerPoint Presentation</vt:lpstr>
      <vt:lpstr>Olet vakuutuskassan jäsen, mikäli olet seuraavien työnantajien palvelussuhteessa. Työnantajasi perii jäsenmaksun suoraan palkastasi.</vt:lpstr>
      <vt:lpstr>Jäsenyys alkaa</vt:lpstr>
      <vt:lpstr>Etuudet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Hyvinvointisi tukena.</dc:title>
  <dc:creator>Eveliina Pyymäki</dc:creator>
  <cp:lastModifiedBy>Eero Sundvall</cp:lastModifiedBy>
  <cp:revision>15</cp:revision>
  <dcterms:created xsi:type="dcterms:W3CDTF">2024-04-03T09:26:04Z</dcterms:created>
  <dcterms:modified xsi:type="dcterms:W3CDTF">2025-05-22T09:56:45Z</dcterms:modified>
</cp:coreProperties>
</file>